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2" r:id="rId7"/>
    <p:sldId id="291" r:id="rId8"/>
    <p:sldId id="292" r:id="rId9"/>
    <p:sldId id="293" r:id="rId10"/>
    <p:sldId id="294" r:id="rId11"/>
    <p:sldId id="296" r:id="rId12"/>
    <p:sldId id="295" r:id="rId13"/>
    <p:sldId id="301" r:id="rId14"/>
    <p:sldId id="271" r:id="rId15"/>
    <p:sldId id="272" r:id="rId16"/>
    <p:sldId id="274" r:id="rId17"/>
    <p:sldId id="302" r:id="rId18"/>
    <p:sldId id="275" r:id="rId19"/>
    <p:sldId id="282" r:id="rId20"/>
    <p:sldId id="303" r:id="rId21"/>
    <p:sldId id="304" r:id="rId22"/>
    <p:sldId id="297" r:id="rId23"/>
    <p:sldId id="298" r:id="rId24"/>
    <p:sldId id="299" r:id="rId25"/>
    <p:sldId id="30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9" autoAdjust="0"/>
    <p:restoredTop sz="86387" autoAdjust="0"/>
  </p:normalViewPr>
  <p:slideViewPr>
    <p:cSldViewPr snapToGrid="0">
      <p:cViewPr varScale="1">
        <p:scale>
          <a:sx n="74" d="100"/>
          <a:sy n="74" d="100"/>
        </p:scale>
        <p:origin x="48" y="630"/>
      </p:cViewPr>
      <p:guideLst/>
    </p:cSldViewPr>
  </p:slideViewPr>
  <p:outlineViewPr>
    <p:cViewPr>
      <p:scale>
        <a:sx n="33" d="100"/>
        <a:sy n="33" d="100"/>
      </p:scale>
      <p:origin x="0" y="-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17D05-D7DF-493F-B24C-5B7F6B5C48FB}" type="datetimeFigureOut">
              <a:rPr lang="en-US" smtClean="0"/>
              <a:t>10/24/2016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D1B4E-B4D5-4705-82B5-077BA6A8AE39}" type="slidenum">
              <a:rPr lang="en-US" smtClean="0"/>
              <a:t>‹#›</a:t>
            </a:fld>
            <a:endParaRPr lang="en-US"/>
          </a:p>
        </p:txBody>
      </p:sp>
    </p:spTree>
    <p:extLst>
      <p:ext uri="{BB962C8B-B14F-4D97-AF65-F5344CB8AC3E}">
        <p14:creationId xmlns:p14="http://schemas.microsoft.com/office/powerpoint/2010/main" val="339677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hanselman.com/blog/DevelopersCanRunBashShellAndUsermodeUbuntuLinuxBinariesOnWindows10.aspx"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oracle.com/us/corporate/press/196459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zure/azure-sdk-for-nod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9826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slide highlights the</a:t>
            </a:r>
            <a:r>
              <a:rPr lang="en-US" baseline="0" dirty="0"/>
              <a:t> spectrum of options from IaaS to PaaS that Azure brings for Java.</a:t>
            </a:r>
          </a:p>
          <a:p>
            <a:pPr marL="228600" indent="-228600">
              <a:buAutoNum type="arabicPeriod"/>
            </a:pPr>
            <a:r>
              <a:rPr lang="en-US" baseline="0" dirty="0"/>
              <a:t>Highlight the existing options to create Linux VMs and automate them using extensions and containers.</a:t>
            </a:r>
          </a:p>
          <a:p>
            <a:pPr marL="228600" indent="-228600">
              <a:buAutoNum type="arabicPeriod"/>
            </a:pPr>
            <a:r>
              <a:rPr lang="en-US" baseline="0" dirty="0"/>
              <a:t>Highlight </a:t>
            </a:r>
            <a:r>
              <a:rPr lang="en-US" baseline="0" dirty="0" err="1"/>
              <a:t>ScaleSets</a:t>
            </a:r>
            <a:r>
              <a:rPr lang="en-US" baseline="0" dirty="0"/>
              <a:t> and Service Fabric.</a:t>
            </a:r>
            <a:endParaRPr lang="en-US" dirty="0"/>
          </a:p>
        </p:txBody>
      </p:sp>
      <p:sp>
        <p:nvSpPr>
          <p:cNvPr id="4" name="Header Placeholder 3"/>
          <p:cNvSpPr>
            <a:spLocks noGrp="1"/>
          </p:cNvSpPr>
          <p:nvPr>
            <p:ph type="hdr" sz="quarter" idx="10"/>
          </p:nvPr>
        </p:nvSpPr>
        <p:spPr/>
        <p:txBody>
          <a:bodyPr/>
          <a:lstStyle/>
          <a:p>
            <a:r>
              <a:rPr lang="en-US"/>
              <a:t>Microsoft AzureCon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51487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latin typeface="+mn-lt"/>
                <a:ea typeface="+mn-ea"/>
                <a:cs typeface="+mn-cs"/>
              </a:rPr>
              <a:t>This slide ways to</a:t>
            </a:r>
            <a:r>
              <a:rPr lang="en-US" sz="1200" kern="1200" baseline="0" dirty="0">
                <a:solidFill>
                  <a:schemeClr val="tx1"/>
                </a:solidFill>
                <a:latin typeface="+mn-lt"/>
                <a:ea typeface="+mn-ea"/>
                <a:cs typeface="+mn-cs"/>
              </a:rPr>
              <a:t> multiple ways available to get VMs going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a:solidFill>
                  <a:schemeClr val="tx1"/>
                </a:solidFill>
                <a:latin typeface="+mn-lt"/>
                <a:ea typeface="+mn-ea"/>
                <a:cs typeface="+mn-cs"/>
              </a:rPr>
              <a:t>Highlight the Marketplace – VM’s </a:t>
            </a:r>
            <a:r>
              <a:rPr lang="en-US" sz="1200" dirty="0">
                <a:latin typeface="Segoe UI Light" panose="020B0502040204020203" pitchFamily="34" charset="0"/>
                <a:cs typeface="Segoe UI Light" panose="020B0502040204020203" pitchFamily="34" charset="0"/>
              </a:rPr>
              <a:t>Published, maintained and supported by partners, curated &amp; tested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Standard Linux Images : Customers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to contact vendor/partner for Linux support. Azure-related platform issues supported by Microsoft.</a:t>
            </a:r>
          </a:p>
          <a:p>
            <a:pPr marL="800100" lvl="1"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Premium Images : Microsoft engages</a:t>
            </a:r>
            <a:r>
              <a:rPr lang="en-US" sz="2400" b="1"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the Linux vendor/partner on behalf of the customer for support; SUSE SLES 11SP3 only</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baseline="0" dirty="0">
                <a:latin typeface="Segoe UI Light" panose="020B0502040204020203" pitchFamily="34" charset="0"/>
                <a:cs typeface="Segoe UI Light" panose="020B0502040204020203" pitchFamily="34" charset="0"/>
              </a:rPr>
              <a:t>Highlight Community Images - </a:t>
            </a:r>
            <a:r>
              <a:rPr lang="en-US" sz="2400" dirty="0">
                <a:latin typeface="Segoe UI Light" panose="020B0502040204020203" pitchFamily="34" charset="0"/>
                <a:cs typeface="Segoe UI Light" panose="020B0502040204020203" pitchFamily="34" charset="0"/>
              </a:rPr>
              <a:t>community managed of Linux and FreeBSD virtual machine images for easy deployment to Microsoft Azure.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latin typeface="Segoe UI Light" panose="020B0502040204020203" pitchFamily="34" charset="0"/>
                <a:cs typeface="Segoe UI Light" panose="020B0502040204020203" pitchFamily="34" charset="0"/>
              </a:rPr>
              <a:t>Highlight BYOI - It’s possible to create &amp; upload a Virtual Hard Disk (VHD), so you can use it as your own image to create multiple VMs based on that Image.</a:t>
            </a:r>
          </a:p>
          <a:p>
            <a:pPr marL="914400" lvl="1"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Conceptual Steps</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Prepare a VHD that runs on Hyper-V hypervisor</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Install LIS if Needed, Install Linux Agent</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Upload VHD to Azure Storage.</a:t>
            </a:r>
          </a:p>
          <a:p>
            <a:pPr marL="1371600" lvl="2" indent="-457200">
              <a:buFont typeface="Courier New" panose="02070309020205020404" pitchFamily="49" charset="0"/>
              <a:buChar char="o"/>
            </a:pPr>
            <a:r>
              <a:rPr lang="en-US" sz="2000" kern="1200" dirty="0">
                <a:solidFill>
                  <a:schemeClr val="tx1"/>
                </a:solidFill>
                <a:latin typeface="+mn-lt"/>
                <a:ea typeface="+mn-ea"/>
                <a:cs typeface="+mn-cs"/>
              </a:rPr>
              <a:t>Create VM image from Uploaded VHD (Azure CLI, Portal)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240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latin typeface="Segoe UI Light" panose="020B0502040204020203" pitchFamily="34" charset="0"/>
              <a:cs typeface="Segoe UI Light" panose="020B0502040204020203" pitchFamily="34" charset="0"/>
            </a:endParaRPr>
          </a:p>
          <a:p>
            <a:pPr marL="0" lvl="0" indent="0">
              <a:buFont typeface="Arial" panose="020B0604020202020204" pitchFamily="34" charset="0"/>
              <a:buNone/>
            </a:pPr>
            <a:endParaRPr lang="en-US" sz="24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10/24/2016 8:54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9773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Pointers:</a:t>
            </a:r>
          </a:p>
          <a:p>
            <a:endParaRPr lang="en-US" dirty="0"/>
          </a:p>
          <a:p>
            <a:r>
              <a:rPr lang="en-US" dirty="0"/>
              <a:t>1. This slide highlights the multiple ways to provision VMs</a:t>
            </a:r>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10/24/2016 8:54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1881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and show the deployment using the following means:</a:t>
            </a:r>
          </a:p>
          <a:p>
            <a:pPr marL="228600" indent="-228600">
              <a:buAutoNum type="arabicParenR"/>
            </a:pPr>
            <a:r>
              <a:rPr lang="en-US" dirty="0"/>
              <a:t>Azure Portal – deploy from Marketplace</a:t>
            </a:r>
          </a:p>
          <a:p>
            <a:pPr marL="228600" indent="-228600">
              <a:buAutoNum type="arabicParenR"/>
            </a:pPr>
            <a:r>
              <a:rPr lang="en-US" dirty="0"/>
              <a:t>Azure CLI – show how to script deployment using the CLI</a:t>
            </a:r>
          </a:p>
          <a:p>
            <a:pPr marL="228600" indent="-228600">
              <a:buAutoNum type="arabicParenR"/>
            </a:pPr>
            <a:r>
              <a:rPr lang="en-US" dirty="0"/>
              <a:t>ARM – show the power of ARM templates</a:t>
            </a:r>
          </a:p>
        </p:txBody>
      </p:sp>
      <p:sp>
        <p:nvSpPr>
          <p:cNvPr id="4" name="Slide Number Placeholder 3"/>
          <p:cNvSpPr>
            <a:spLocks noGrp="1"/>
          </p:cNvSpPr>
          <p:nvPr>
            <p:ph type="sldNum" sz="quarter" idx="10"/>
          </p:nvPr>
        </p:nvSpPr>
        <p:spPr/>
        <p:txBody>
          <a:bodyPr/>
          <a:lstStyle/>
          <a:p>
            <a:fld id="{7C3D1B4E-B4D5-4705-82B5-077BA6A8AE39}" type="slidenum">
              <a:rPr lang="en-US" smtClean="0"/>
              <a:t>17</a:t>
            </a:fld>
            <a:endParaRPr lang="en-US"/>
          </a:p>
        </p:txBody>
      </p:sp>
    </p:spTree>
    <p:extLst>
      <p:ext uri="{BB962C8B-B14F-4D97-AF65-F5344CB8AC3E}">
        <p14:creationId xmlns:p14="http://schemas.microsoft.com/office/powerpoint/2010/main" val="2900455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a:t> do real, repeatable work templates can be a huge time saver</a:t>
            </a:r>
            <a:endParaRPr lang="en-US" dirty="0"/>
          </a:p>
          <a:p>
            <a:pPr>
              <a:defRPr/>
            </a:pPr>
            <a:r>
              <a:rPr lang="en-US"/>
              <a:t>Idempotent – reusable components</a:t>
            </a:r>
            <a:endParaRPr lang="en-US" dirty="0"/>
          </a:p>
          <a:p>
            <a:r>
              <a:rPr lang="en-US"/>
              <a:t>Define resources as source – check it in, version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903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90EC29EE-A8AD-4CE0-9C0B-116E0D4D7533}" type="datetime8">
              <a:rPr lang="en-US" sz="1800" kern="0" smtClean="0">
                <a:solidFill>
                  <a:sysClr val="windowText" lastClr="000000"/>
                </a:solidFill>
              </a:rPr>
              <a:pPr defTabSz="914400" fontAlgn="auto">
                <a:spcBef>
                  <a:spcPts val="0"/>
                </a:spcBef>
                <a:spcAft>
                  <a:spcPts val="0"/>
                </a:spcAft>
                <a:defRPr/>
              </a:pPr>
              <a:t>10/24/2016 8:54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19</a:t>
            </a:fld>
            <a:endParaRPr lang="en-US" sz="1800" kern="0" dirty="0">
              <a:solidFill>
                <a:sysClr val="windowText" lastClr="000000"/>
              </a:solidFill>
            </a:endParaRPr>
          </a:p>
        </p:txBody>
      </p:sp>
    </p:spTree>
    <p:extLst>
      <p:ext uri="{BB962C8B-B14F-4D97-AF65-F5344CB8AC3E}">
        <p14:creationId xmlns:p14="http://schemas.microsoft.com/office/powerpoint/2010/main" val="2800079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various services. Give examples of how </a:t>
            </a:r>
            <a:r>
              <a:rPr lang="en-US" dirty="0" err="1"/>
              <a:t>thse</a:t>
            </a:r>
            <a:r>
              <a:rPr lang="en-US" dirty="0"/>
              <a:t> could be leveraged in an application. </a:t>
            </a:r>
          </a:p>
        </p:txBody>
      </p:sp>
      <p:sp>
        <p:nvSpPr>
          <p:cNvPr id="4" name="Slide Number Placeholder 3"/>
          <p:cNvSpPr>
            <a:spLocks noGrp="1"/>
          </p:cNvSpPr>
          <p:nvPr>
            <p:ph type="sldNum" sz="quarter" idx="10"/>
          </p:nvPr>
        </p:nvSpPr>
        <p:spPr/>
        <p:txBody>
          <a:bodyPr/>
          <a:lstStyle/>
          <a:p>
            <a:fld id="{7C3D1B4E-B4D5-4705-82B5-077BA6A8AE39}" type="slidenum">
              <a:rPr lang="en-US" smtClean="0"/>
              <a:t>20</a:t>
            </a:fld>
            <a:endParaRPr lang="en-US"/>
          </a:p>
        </p:txBody>
      </p:sp>
    </p:spTree>
    <p:extLst>
      <p:ext uri="{BB962C8B-B14F-4D97-AF65-F5344CB8AC3E}">
        <p14:creationId xmlns:p14="http://schemas.microsoft.com/office/powerpoint/2010/main" val="3256913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Create a local directory to use</a:t>
            </a:r>
          </a:p>
          <a:p>
            <a:r>
              <a:rPr lang="en-US" dirty="0" err="1"/>
              <a:t>mkdir</a:t>
            </a:r>
            <a:r>
              <a:rPr lang="en-US" dirty="0"/>
              <a:t> Contacts</a:t>
            </a:r>
          </a:p>
          <a:p>
            <a:endParaRPr lang="en-US" dirty="0"/>
          </a:p>
          <a:p>
            <a:r>
              <a:rPr lang="en-US" dirty="0"/>
              <a:t>## Clone </a:t>
            </a:r>
            <a:r>
              <a:rPr lang="en-US" dirty="0" err="1"/>
              <a:t>git</a:t>
            </a:r>
            <a:r>
              <a:rPr lang="en-US" dirty="0"/>
              <a:t> repo</a:t>
            </a:r>
          </a:p>
          <a:p>
            <a:r>
              <a:rPr lang="en-US" dirty="0" err="1"/>
              <a:t>git</a:t>
            </a:r>
            <a:r>
              <a:rPr lang="en-US" dirty="0"/>
              <a:t> clone https://github.com/Azure-Samples/app-service-api-node-contact-list.git</a:t>
            </a:r>
          </a:p>
          <a:p>
            <a:endParaRPr lang="en-US" dirty="0"/>
          </a:p>
          <a:p>
            <a:r>
              <a:rPr lang="en-US" dirty="0"/>
              <a:t>## </a:t>
            </a:r>
            <a:r>
              <a:rPr lang="en-US" dirty="0" err="1"/>
              <a:t>Autogenerate</a:t>
            </a:r>
            <a:r>
              <a:rPr lang="en-US" dirty="0"/>
              <a:t> node.js code from Swagger metadata</a:t>
            </a:r>
          </a:p>
          <a:p>
            <a:r>
              <a:rPr lang="en-US" dirty="0"/>
              <a:t>## this installs it globally - Not needed each time</a:t>
            </a:r>
          </a:p>
          <a:p>
            <a:r>
              <a:rPr lang="en-US" dirty="0" err="1"/>
              <a:t>npm</a:t>
            </a:r>
            <a:r>
              <a:rPr lang="en-US" dirty="0"/>
              <a:t> install -g </a:t>
            </a:r>
            <a:r>
              <a:rPr lang="en-US" dirty="0" err="1"/>
              <a:t>yo</a:t>
            </a:r>
            <a:endParaRPr lang="en-US" dirty="0"/>
          </a:p>
          <a:p>
            <a:r>
              <a:rPr lang="en-US" dirty="0" err="1"/>
              <a:t>npm</a:t>
            </a:r>
            <a:r>
              <a:rPr lang="en-US" dirty="0"/>
              <a:t> install -g generator-</a:t>
            </a:r>
            <a:r>
              <a:rPr lang="en-US" dirty="0" err="1"/>
              <a:t>swaggerize</a:t>
            </a:r>
            <a:endParaRPr lang="en-US" dirty="0"/>
          </a:p>
          <a:p>
            <a:endParaRPr lang="en-US" dirty="0"/>
          </a:p>
          <a:p>
            <a:r>
              <a:rPr lang="en-US" dirty="0"/>
              <a:t>## change directories to the cloned repo</a:t>
            </a:r>
          </a:p>
          <a:p>
            <a:r>
              <a:rPr lang="en-US" dirty="0"/>
              <a:t>cd app-service-</a:t>
            </a:r>
            <a:r>
              <a:rPr lang="en-US" dirty="0" err="1"/>
              <a:t>api</a:t>
            </a:r>
            <a:r>
              <a:rPr lang="en-US" dirty="0"/>
              <a:t>-node-contact-list </a:t>
            </a:r>
          </a:p>
          <a:p>
            <a:r>
              <a:rPr lang="en-US" dirty="0"/>
              <a:t>cd start </a:t>
            </a:r>
          </a:p>
          <a:p>
            <a:endParaRPr lang="en-US" dirty="0"/>
          </a:p>
          <a:p>
            <a:r>
              <a:rPr lang="en-US" dirty="0"/>
              <a:t>## now actually generate the </a:t>
            </a:r>
            <a:r>
              <a:rPr lang="en-US" dirty="0" err="1"/>
              <a:t>api</a:t>
            </a:r>
            <a:r>
              <a:rPr lang="en-US" dirty="0"/>
              <a:t> code</a:t>
            </a:r>
          </a:p>
          <a:p>
            <a:r>
              <a:rPr lang="en-US" dirty="0" err="1"/>
              <a:t>yo</a:t>
            </a:r>
            <a:r>
              <a:rPr lang="en-US" dirty="0"/>
              <a:t> </a:t>
            </a:r>
            <a:r>
              <a:rPr lang="en-US" dirty="0" err="1"/>
              <a:t>swaggerize</a:t>
            </a:r>
            <a:endParaRPr lang="en-US" dirty="0"/>
          </a:p>
          <a:p>
            <a:r>
              <a:rPr lang="en-US" dirty="0" err="1"/>
              <a:t>contactlist</a:t>
            </a:r>
            <a:endParaRPr lang="en-US" dirty="0"/>
          </a:p>
          <a:p>
            <a:r>
              <a:rPr lang="en-US" dirty="0" err="1"/>
              <a:t>api.json</a:t>
            </a:r>
            <a:endParaRPr lang="en-US" dirty="0"/>
          </a:p>
          <a:p>
            <a:r>
              <a:rPr lang="en-US" dirty="0"/>
              <a:t>express</a:t>
            </a:r>
          </a:p>
          <a:p>
            <a:endParaRPr lang="en-US" dirty="0"/>
          </a:p>
          <a:p>
            <a:r>
              <a:rPr lang="en-US" dirty="0"/>
              <a:t>## go to the generated application</a:t>
            </a:r>
          </a:p>
          <a:p>
            <a:r>
              <a:rPr lang="en-US" dirty="0"/>
              <a:t>cd </a:t>
            </a:r>
            <a:r>
              <a:rPr lang="en-US" dirty="0" err="1"/>
              <a:t>contactlist</a:t>
            </a:r>
            <a:endParaRPr lang="en-US" dirty="0"/>
          </a:p>
          <a:p>
            <a:r>
              <a:rPr lang="en-US" dirty="0" err="1"/>
              <a:t>npm</a:t>
            </a:r>
            <a:r>
              <a:rPr lang="en-US" dirty="0"/>
              <a:t> install</a:t>
            </a:r>
          </a:p>
          <a:p>
            <a:r>
              <a:rPr lang="en-US" dirty="0" err="1"/>
              <a:t>npm</a:t>
            </a:r>
            <a:r>
              <a:rPr lang="en-US" dirty="0"/>
              <a:t> install --save </a:t>
            </a:r>
            <a:r>
              <a:rPr lang="en-US" dirty="0" err="1"/>
              <a:t>jsonpath</a:t>
            </a:r>
            <a:endParaRPr lang="en-US" dirty="0"/>
          </a:p>
          <a:p>
            <a:endParaRPr lang="en-US" dirty="0"/>
          </a:p>
          <a:p>
            <a:r>
              <a:rPr lang="en-US" dirty="0"/>
              <a:t>##install </a:t>
            </a:r>
            <a:r>
              <a:rPr lang="en-US" dirty="0" err="1"/>
              <a:t>swaggerize</a:t>
            </a:r>
            <a:r>
              <a:rPr lang="en-US" dirty="0"/>
              <a:t> UI module</a:t>
            </a:r>
          </a:p>
          <a:p>
            <a:r>
              <a:rPr lang="en-US" dirty="0" err="1"/>
              <a:t>npm</a:t>
            </a:r>
            <a:r>
              <a:rPr lang="en-US" dirty="0"/>
              <a:t> install --save </a:t>
            </a:r>
            <a:r>
              <a:rPr lang="en-US" dirty="0" err="1"/>
              <a:t>swaggerize-ui</a:t>
            </a:r>
            <a:r>
              <a:rPr lang="en-US" dirty="0"/>
              <a:t> </a:t>
            </a:r>
          </a:p>
          <a:p>
            <a:endParaRPr lang="en-US" dirty="0"/>
          </a:p>
          <a:p>
            <a:r>
              <a:rPr lang="en-US" dirty="0"/>
              <a:t>##copy in the library code</a:t>
            </a:r>
          </a:p>
          <a:p>
            <a:r>
              <a:rPr lang="en-US" dirty="0"/>
              <a:t>copy lib folder from root to generated </a:t>
            </a:r>
            <a:r>
              <a:rPr lang="en-US" dirty="0" err="1"/>
              <a:t>contactlist</a:t>
            </a:r>
            <a:r>
              <a:rPr lang="en-US" dirty="0"/>
              <a:t> folder</a:t>
            </a:r>
          </a:p>
          <a:p>
            <a:endParaRPr lang="en-US" dirty="0"/>
          </a:p>
          <a:p>
            <a:r>
              <a:rPr lang="en-US" dirty="0"/>
              <a:t>## now open </a:t>
            </a:r>
            <a:r>
              <a:rPr lang="en-US" dirty="0" err="1"/>
              <a:t>VSCode</a:t>
            </a:r>
            <a:r>
              <a:rPr lang="en-US" dirty="0"/>
              <a:t> </a:t>
            </a:r>
          </a:p>
          <a:p>
            <a:r>
              <a:rPr lang="en-US" dirty="0"/>
              <a:t>code . </a:t>
            </a:r>
          </a:p>
          <a:p>
            <a:endParaRPr lang="en-US" dirty="0"/>
          </a:p>
          <a:p>
            <a:r>
              <a:rPr lang="en-US" dirty="0"/>
              <a:t>##replace handlers/contacts.js with the following code:</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repository.all</a:t>
            </a:r>
            <a:r>
              <a:rPr lang="en-US" dirty="0"/>
              <a:t>())</a:t>
            </a:r>
          </a:p>
          <a:p>
            <a:r>
              <a:rPr lang="en-US" dirty="0"/>
              <a:t>    }</a:t>
            </a:r>
          </a:p>
          <a:p>
            <a:r>
              <a:rPr lang="en-US" dirty="0"/>
              <a:t>};</a:t>
            </a:r>
          </a:p>
          <a:p>
            <a:endParaRPr lang="en-US" dirty="0"/>
          </a:p>
          <a:p>
            <a:endParaRPr lang="en-US" dirty="0"/>
          </a:p>
          <a:p>
            <a:r>
              <a:rPr lang="en-US" dirty="0"/>
              <a:t>## replace the code in handlers/contacts/{id}.js with </a:t>
            </a:r>
          </a:p>
          <a:p>
            <a:r>
              <a:rPr lang="en-US" dirty="0"/>
              <a:t>'use strict';</a:t>
            </a:r>
          </a:p>
          <a:p>
            <a:endParaRPr lang="en-US" dirty="0"/>
          </a:p>
          <a:p>
            <a:r>
              <a:rPr lang="en-US" dirty="0" err="1"/>
              <a:t>var</a:t>
            </a:r>
            <a:r>
              <a:rPr lang="en-US" dirty="0"/>
              <a:t> repository = require('../../lib/</a:t>
            </a:r>
            <a:r>
              <a:rPr lang="en-US" dirty="0" err="1"/>
              <a:t>contactRepository</a:t>
            </a:r>
            <a:r>
              <a:rPr lang="en-US" dirty="0"/>
              <a:t>');</a:t>
            </a:r>
          </a:p>
          <a:p>
            <a:endParaRPr lang="en-US" dirty="0"/>
          </a:p>
          <a:p>
            <a:r>
              <a:rPr lang="en-US" dirty="0" err="1"/>
              <a:t>module.exports</a:t>
            </a:r>
            <a:r>
              <a:rPr lang="en-US" dirty="0"/>
              <a:t> = {</a:t>
            </a:r>
          </a:p>
          <a:p>
            <a:r>
              <a:rPr lang="en-US" dirty="0"/>
              <a:t>    get: function </a:t>
            </a:r>
            <a:r>
              <a:rPr lang="en-US" dirty="0" err="1"/>
              <a:t>contacts_get</a:t>
            </a:r>
            <a:r>
              <a:rPr lang="en-US" dirty="0"/>
              <a:t>(</a:t>
            </a:r>
            <a:r>
              <a:rPr lang="en-US" dirty="0" err="1"/>
              <a:t>req</a:t>
            </a:r>
            <a:r>
              <a:rPr lang="en-US" dirty="0"/>
              <a:t>, res) {</a:t>
            </a:r>
          </a:p>
          <a:p>
            <a:r>
              <a:rPr lang="en-US" dirty="0"/>
              <a:t>        </a:t>
            </a:r>
            <a:r>
              <a:rPr lang="en-US" dirty="0" err="1"/>
              <a:t>res.json</a:t>
            </a:r>
            <a:r>
              <a:rPr lang="en-US" dirty="0"/>
              <a:t>(</a:t>
            </a:r>
            <a:r>
              <a:rPr lang="en-US" dirty="0" err="1"/>
              <a:t>repository.get</a:t>
            </a:r>
            <a:r>
              <a:rPr lang="en-US" dirty="0"/>
              <a:t>(</a:t>
            </a:r>
            <a:r>
              <a:rPr lang="en-US" dirty="0" err="1"/>
              <a:t>req.params</a:t>
            </a:r>
            <a:r>
              <a:rPr lang="en-US" dirty="0"/>
              <a:t>['id']));</a:t>
            </a:r>
          </a:p>
          <a:p>
            <a:r>
              <a:rPr lang="en-US" dirty="0"/>
              <a:t>    }    </a:t>
            </a:r>
          </a:p>
          <a:p>
            <a:r>
              <a:rPr lang="en-US" dirty="0"/>
              <a:t>};</a:t>
            </a:r>
          </a:p>
          <a:p>
            <a:endParaRPr lang="en-US" dirty="0"/>
          </a:p>
          <a:p>
            <a:r>
              <a:rPr lang="en-US" dirty="0"/>
              <a:t>## Replace servier.js code with the following: </a:t>
            </a:r>
          </a:p>
          <a:p>
            <a:r>
              <a:rPr lang="en-US" dirty="0"/>
              <a:t>'use strict';</a:t>
            </a:r>
          </a:p>
          <a:p>
            <a:endParaRPr lang="en-US" dirty="0"/>
          </a:p>
          <a:p>
            <a:r>
              <a:rPr lang="en-US" dirty="0" err="1"/>
              <a:t>var</a:t>
            </a:r>
            <a:r>
              <a:rPr lang="en-US" dirty="0"/>
              <a:t> port = </a:t>
            </a:r>
            <a:r>
              <a:rPr lang="en-US" dirty="0" err="1"/>
              <a:t>process.env.PORT</a:t>
            </a:r>
            <a:r>
              <a:rPr lang="en-US" dirty="0"/>
              <a:t> || 8000; // first change</a:t>
            </a:r>
          </a:p>
          <a:p>
            <a:endParaRPr lang="en-US" dirty="0"/>
          </a:p>
          <a:p>
            <a:r>
              <a:rPr lang="en-US" dirty="0" err="1"/>
              <a:t>var</a:t>
            </a:r>
            <a:r>
              <a:rPr lang="en-US" dirty="0"/>
              <a:t> http = require('http');</a:t>
            </a:r>
          </a:p>
          <a:p>
            <a:r>
              <a:rPr lang="en-US" dirty="0" err="1"/>
              <a:t>var</a:t>
            </a:r>
            <a:r>
              <a:rPr lang="en-US" dirty="0"/>
              <a:t> express = require('express');</a:t>
            </a:r>
          </a:p>
          <a:p>
            <a:r>
              <a:rPr lang="en-US" dirty="0" err="1"/>
              <a:t>var</a:t>
            </a:r>
            <a:r>
              <a:rPr lang="en-US" dirty="0"/>
              <a:t> </a:t>
            </a:r>
            <a:r>
              <a:rPr lang="en-US" dirty="0" err="1"/>
              <a:t>bodyParser</a:t>
            </a:r>
            <a:r>
              <a:rPr lang="en-US" dirty="0"/>
              <a:t> = require('body-parser');</a:t>
            </a:r>
          </a:p>
          <a:p>
            <a:r>
              <a:rPr lang="en-US" dirty="0" err="1"/>
              <a:t>var</a:t>
            </a:r>
            <a:r>
              <a:rPr lang="en-US" dirty="0"/>
              <a:t> </a:t>
            </a:r>
            <a:r>
              <a:rPr lang="en-US" dirty="0" err="1"/>
              <a:t>swaggerize</a:t>
            </a:r>
            <a:r>
              <a:rPr lang="en-US" dirty="0"/>
              <a:t> = require('</a:t>
            </a:r>
            <a:r>
              <a:rPr lang="en-US" dirty="0" err="1"/>
              <a:t>swaggerize-express</a:t>
            </a:r>
            <a:r>
              <a:rPr lang="en-US" dirty="0"/>
              <a:t>');</a:t>
            </a:r>
          </a:p>
          <a:p>
            <a:r>
              <a:rPr lang="en-US" dirty="0" err="1"/>
              <a:t>var</a:t>
            </a:r>
            <a:r>
              <a:rPr lang="en-US" dirty="0"/>
              <a:t> </a:t>
            </a:r>
            <a:r>
              <a:rPr lang="en-US" dirty="0" err="1"/>
              <a:t>swaggerUi</a:t>
            </a:r>
            <a:r>
              <a:rPr lang="en-US" dirty="0"/>
              <a:t> = require('</a:t>
            </a:r>
            <a:r>
              <a:rPr lang="en-US" dirty="0" err="1"/>
              <a:t>swaggerize-ui</a:t>
            </a:r>
            <a:r>
              <a:rPr lang="en-US" dirty="0"/>
              <a:t>'); // second change</a:t>
            </a:r>
          </a:p>
          <a:p>
            <a:r>
              <a:rPr lang="en-US" dirty="0" err="1"/>
              <a:t>var</a:t>
            </a:r>
            <a:r>
              <a:rPr lang="en-US" dirty="0"/>
              <a:t> path = require('path');</a:t>
            </a:r>
          </a:p>
          <a:p>
            <a:endParaRPr lang="en-US" dirty="0"/>
          </a:p>
          <a:p>
            <a:r>
              <a:rPr lang="en-US" dirty="0" err="1"/>
              <a:t>var</a:t>
            </a:r>
            <a:r>
              <a:rPr lang="en-US" dirty="0"/>
              <a:t> app = express();</a:t>
            </a:r>
          </a:p>
          <a:p>
            <a:endParaRPr lang="en-US" dirty="0"/>
          </a:p>
          <a:p>
            <a:r>
              <a:rPr lang="en-US" dirty="0" err="1"/>
              <a:t>var</a:t>
            </a:r>
            <a:r>
              <a:rPr lang="en-US" dirty="0"/>
              <a:t> server = </a:t>
            </a:r>
            <a:r>
              <a:rPr lang="en-US" dirty="0" err="1"/>
              <a:t>http.createServer</a:t>
            </a:r>
            <a:r>
              <a:rPr lang="en-US" dirty="0"/>
              <a:t>(app);</a:t>
            </a:r>
          </a:p>
          <a:p>
            <a:endParaRPr lang="en-US" dirty="0"/>
          </a:p>
          <a:p>
            <a:r>
              <a:rPr lang="en-US" dirty="0" err="1"/>
              <a:t>app.use</a:t>
            </a:r>
            <a:r>
              <a:rPr lang="en-US" dirty="0"/>
              <a:t>(</a:t>
            </a:r>
            <a:r>
              <a:rPr lang="en-US" dirty="0" err="1"/>
              <a:t>bodyParser.json</a:t>
            </a:r>
            <a:r>
              <a:rPr lang="en-US" dirty="0"/>
              <a:t>());</a:t>
            </a:r>
          </a:p>
          <a:p>
            <a:endParaRPr lang="en-US" dirty="0"/>
          </a:p>
          <a:p>
            <a:r>
              <a:rPr lang="en-US" dirty="0" err="1"/>
              <a:t>app.use</a:t>
            </a:r>
            <a:r>
              <a:rPr lang="en-US" dirty="0"/>
              <a:t>(</a:t>
            </a:r>
            <a:r>
              <a:rPr lang="en-US" dirty="0" err="1"/>
              <a:t>swaggerize</a:t>
            </a:r>
            <a:r>
              <a:rPr lang="en-US" dirty="0"/>
              <a:t>({</a:t>
            </a:r>
          </a:p>
          <a:p>
            <a:r>
              <a:rPr lang="en-US" dirty="0"/>
              <a:t>    </a:t>
            </a:r>
            <a:r>
              <a:rPr lang="en-US" dirty="0" err="1"/>
              <a:t>api</a:t>
            </a:r>
            <a:r>
              <a:rPr lang="en-US" dirty="0"/>
              <a:t>: </a:t>
            </a:r>
            <a:r>
              <a:rPr lang="en-US" dirty="0" err="1"/>
              <a:t>path.resolve</a:t>
            </a:r>
            <a:r>
              <a:rPr lang="en-US" dirty="0"/>
              <a:t>('./</a:t>
            </a:r>
            <a:r>
              <a:rPr lang="en-US" dirty="0" err="1"/>
              <a:t>config</a:t>
            </a:r>
            <a:r>
              <a:rPr lang="en-US" dirty="0"/>
              <a:t>/</a:t>
            </a:r>
            <a:r>
              <a:rPr lang="en-US" dirty="0" err="1"/>
              <a:t>api.json</a:t>
            </a:r>
            <a:r>
              <a:rPr lang="en-US" dirty="0"/>
              <a:t>'), // third change</a:t>
            </a:r>
          </a:p>
          <a:p>
            <a:r>
              <a:rPr lang="en-US" dirty="0"/>
              <a:t>    handlers: </a:t>
            </a:r>
            <a:r>
              <a:rPr lang="en-US" dirty="0" err="1"/>
              <a:t>path.resolve</a:t>
            </a:r>
            <a:r>
              <a:rPr lang="en-US" dirty="0"/>
              <a:t>('./handlers'),</a:t>
            </a:r>
          </a:p>
          <a:p>
            <a:r>
              <a:rPr lang="en-US" dirty="0"/>
              <a:t>    </a:t>
            </a:r>
            <a:r>
              <a:rPr lang="en-US" dirty="0" err="1"/>
              <a:t>docspath</a:t>
            </a:r>
            <a:r>
              <a:rPr lang="en-US" dirty="0"/>
              <a:t>: '/swagger' // fourth change</a:t>
            </a:r>
          </a:p>
          <a:p>
            <a:r>
              <a:rPr lang="en-US" dirty="0"/>
              <a:t>}));</a:t>
            </a:r>
          </a:p>
          <a:p>
            <a:endParaRPr lang="en-US" dirty="0"/>
          </a:p>
          <a:p>
            <a:r>
              <a:rPr lang="en-US" dirty="0"/>
              <a:t>// change four</a:t>
            </a:r>
          </a:p>
          <a:p>
            <a:r>
              <a:rPr lang="en-US" dirty="0" err="1"/>
              <a:t>app.use</a:t>
            </a:r>
            <a:r>
              <a:rPr lang="en-US" dirty="0"/>
              <a:t>('/docs', </a:t>
            </a:r>
            <a:r>
              <a:rPr lang="en-US" dirty="0" err="1"/>
              <a:t>swaggerUi</a:t>
            </a:r>
            <a:r>
              <a:rPr lang="en-US" dirty="0"/>
              <a:t>({</a:t>
            </a:r>
          </a:p>
          <a:p>
            <a:r>
              <a:rPr lang="en-US" dirty="0"/>
              <a:t>  docs: '/swagger'  </a:t>
            </a:r>
          </a:p>
          <a:p>
            <a:r>
              <a:rPr lang="en-US" dirty="0"/>
              <a:t>}));</a:t>
            </a:r>
          </a:p>
          <a:p>
            <a:endParaRPr lang="en-US" dirty="0"/>
          </a:p>
          <a:p>
            <a:r>
              <a:rPr lang="en-US" dirty="0" err="1"/>
              <a:t>server.listen</a:t>
            </a:r>
            <a:r>
              <a:rPr lang="en-US" dirty="0"/>
              <a:t>(port, function () { // fifth and final change</a:t>
            </a:r>
          </a:p>
          <a:p>
            <a:r>
              <a:rPr lang="en-US" dirty="0"/>
              <a:t>});</a:t>
            </a:r>
          </a:p>
          <a:p>
            <a:endParaRPr lang="en-US" dirty="0"/>
          </a:p>
          <a:p>
            <a:endParaRPr lang="en-US" dirty="0"/>
          </a:p>
          <a:p>
            <a:endParaRPr lang="en-US" dirty="0"/>
          </a:p>
          <a:p>
            <a:r>
              <a:rPr lang="en-US" dirty="0"/>
              <a:t>## now we will run it locally </a:t>
            </a:r>
          </a:p>
          <a:p>
            <a:r>
              <a:rPr lang="en-US" dirty="0"/>
              <a:t>node server.js</a:t>
            </a:r>
          </a:p>
          <a:p>
            <a:endParaRPr lang="en-US" dirty="0"/>
          </a:p>
          <a:p>
            <a:r>
              <a:rPr lang="en-US" dirty="0"/>
              <a:t>## navigate to URL</a:t>
            </a:r>
          </a:p>
          <a:p>
            <a:r>
              <a:rPr lang="en-US" dirty="0"/>
              <a:t>http://localhost:8000/contacts </a:t>
            </a:r>
          </a:p>
          <a:p>
            <a:endParaRPr lang="en-US" dirty="0"/>
          </a:p>
          <a:p>
            <a:r>
              <a:rPr lang="en-US" dirty="0"/>
              <a:t>## Navigate to a single contact item</a:t>
            </a:r>
          </a:p>
          <a:p>
            <a:r>
              <a:rPr lang="en-US" dirty="0"/>
              <a:t>http://localhost:8000/contacts/2 </a:t>
            </a:r>
          </a:p>
          <a:p>
            <a:endParaRPr lang="en-US" dirty="0"/>
          </a:p>
          <a:p>
            <a:r>
              <a:rPr lang="en-US" dirty="0"/>
              <a:t>## show the swagger endpoint</a:t>
            </a:r>
          </a:p>
          <a:p>
            <a:r>
              <a:rPr lang="en-US" dirty="0"/>
              <a:t>http://localhost:8000/swagger</a:t>
            </a:r>
          </a:p>
          <a:p>
            <a:endParaRPr lang="en-US" dirty="0"/>
          </a:p>
          <a:p>
            <a:r>
              <a:rPr lang="en-US" dirty="0"/>
              <a:t>## show the docs endpoint for the UI goodness</a:t>
            </a:r>
          </a:p>
          <a:p>
            <a:r>
              <a:rPr lang="en-US" dirty="0"/>
              <a:t>http://localhost:8000/docs </a:t>
            </a:r>
          </a:p>
          <a:p>
            <a:endParaRPr lang="en-US" dirty="0"/>
          </a:p>
          <a:p>
            <a:r>
              <a:rPr lang="en-US" dirty="0"/>
              <a:t>## set up app service </a:t>
            </a:r>
          </a:p>
          <a:p>
            <a:r>
              <a:rPr lang="en-US" dirty="0"/>
              <a:t>## browse to Azure Portal</a:t>
            </a:r>
          </a:p>
          <a:p>
            <a:r>
              <a:rPr lang="en-US" dirty="0"/>
              <a:t>New &gt; Web + Mobile &gt; API App </a:t>
            </a:r>
          </a:p>
          <a:p>
            <a:endParaRPr lang="en-US" dirty="0"/>
          </a:p>
          <a:p>
            <a:r>
              <a:rPr lang="en-US" dirty="0"/>
              <a:t>## used </a:t>
            </a:r>
            <a:r>
              <a:rPr lang="en-US" dirty="0" err="1"/>
              <a:t>IgniteYourNode</a:t>
            </a:r>
            <a:r>
              <a:rPr lang="en-US" dirty="0"/>
              <a:t> as both name and resource group</a:t>
            </a:r>
          </a:p>
          <a:p>
            <a:endParaRPr lang="en-US" dirty="0"/>
          </a:p>
          <a:p>
            <a:r>
              <a:rPr lang="en-US" dirty="0"/>
              <a:t>## set up API app for </a:t>
            </a:r>
            <a:r>
              <a:rPr lang="en-US" dirty="0" err="1"/>
              <a:t>Git</a:t>
            </a:r>
            <a:r>
              <a:rPr lang="en-US" dirty="0"/>
              <a:t> Deployment</a:t>
            </a:r>
          </a:p>
          <a:p>
            <a:r>
              <a:rPr lang="en-US" dirty="0"/>
              <a:t>Navigate to App Services &gt; API App</a:t>
            </a:r>
          </a:p>
          <a:p>
            <a:endParaRPr lang="en-US" dirty="0"/>
          </a:p>
          <a:p>
            <a:r>
              <a:rPr lang="en-US" dirty="0"/>
              <a:t>Settings &gt; Publishing &gt; Credentials</a:t>
            </a:r>
          </a:p>
          <a:p>
            <a:r>
              <a:rPr lang="en-US" dirty="0"/>
              <a:t>&lt;Name: </a:t>
            </a:r>
            <a:r>
              <a:rPr lang="en-US" dirty="0" err="1"/>
              <a:t>IgniteYourNode</a:t>
            </a:r>
            <a:endParaRPr lang="en-US" dirty="0"/>
          </a:p>
          <a:p>
            <a:r>
              <a:rPr lang="en-US" dirty="0" err="1"/>
              <a:t>pwd</a:t>
            </a:r>
            <a:r>
              <a:rPr lang="en-US" dirty="0"/>
              <a:t>: 4XoiAUoi/&gt;</a:t>
            </a:r>
          </a:p>
          <a:p>
            <a:endParaRPr lang="en-US" dirty="0"/>
          </a:p>
          <a:p>
            <a:r>
              <a:rPr lang="en-US" dirty="0"/>
              <a:t>## now set the deployment source</a:t>
            </a:r>
          </a:p>
          <a:p>
            <a:r>
              <a:rPr lang="en-US" dirty="0"/>
              <a:t>Deployment Source &gt; Choose Source &gt; Local </a:t>
            </a:r>
            <a:r>
              <a:rPr lang="en-US" dirty="0" err="1"/>
              <a:t>Git</a:t>
            </a:r>
            <a:r>
              <a:rPr lang="en-US" dirty="0"/>
              <a:t> Repo</a:t>
            </a:r>
          </a:p>
          <a:p>
            <a:endParaRPr lang="en-US" dirty="0"/>
          </a:p>
          <a:p>
            <a:r>
              <a:rPr lang="en-US" dirty="0"/>
              <a:t>## Get the repository URL</a:t>
            </a:r>
          </a:p>
          <a:p>
            <a:r>
              <a:rPr lang="en-US" dirty="0"/>
              <a:t>Essentials &gt; </a:t>
            </a:r>
            <a:r>
              <a:rPr lang="en-US" dirty="0" err="1"/>
              <a:t>Git</a:t>
            </a:r>
            <a:r>
              <a:rPr lang="en-US" dirty="0"/>
              <a:t> Clone URL</a:t>
            </a:r>
          </a:p>
          <a:p>
            <a:r>
              <a:rPr lang="en-US" dirty="0"/>
              <a:t>https://IgniteYourNode@igniteyournode.scm.azurewebsites.net:443/IgniteYourNode.git </a:t>
            </a:r>
          </a:p>
          <a:p>
            <a:endParaRPr lang="en-US" dirty="0"/>
          </a:p>
          <a:p>
            <a:r>
              <a:rPr lang="en-US" dirty="0"/>
              <a:t>## copy the </a:t>
            </a:r>
            <a:r>
              <a:rPr lang="en-US" dirty="0" err="1"/>
              <a:t>contactlist</a:t>
            </a:r>
            <a:r>
              <a:rPr lang="en-US" dirty="0"/>
              <a:t> folder to a location that can be used as a local </a:t>
            </a:r>
            <a:r>
              <a:rPr lang="en-US" dirty="0" err="1"/>
              <a:t>git</a:t>
            </a:r>
            <a:r>
              <a:rPr lang="en-US" dirty="0"/>
              <a:t> repo</a:t>
            </a:r>
          </a:p>
          <a:p>
            <a:r>
              <a:rPr lang="en-US" dirty="0"/>
              <a:t># in the demo example - I copied from the </a:t>
            </a:r>
            <a:r>
              <a:rPr lang="en-US" dirty="0" err="1"/>
              <a:t>generatoed</a:t>
            </a:r>
            <a:r>
              <a:rPr lang="en-US" dirty="0"/>
              <a:t> folder to code\ignite\</a:t>
            </a:r>
            <a:r>
              <a:rPr lang="en-US" dirty="0" err="1"/>
              <a:t>contactlist</a:t>
            </a:r>
            <a:endParaRPr lang="en-US" dirty="0"/>
          </a:p>
          <a:p>
            <a:endParaRPr lang="en-US" dirty="0"/>
          </a:p>
          <a:p>
            <a:r>
              <a:rPr lang="en-US" dirty="0"/>
              <a:t>## initialize </a:t>
            </a:r>
            <a:r>
              <a:rPr lang="en-US" dirty="0" err="1"/>
              <a:t>git</a:t>
            </a:r>
            <a:r>
              <a:rPr lang="en-US" dirty="0"/>
              <a:t> in this local folder</a:t>
            </a:r>
          </a:p>
          <a:p>
            <a:r>
              <a:rPr lang="en-US" dirty="0" err="1"/>
              <a:t>git</a:t>
            </a:r>
            <a:r>
              <a:rPr lang="en-US" dirty="0"/>
              <a:t> </a:t>
            </a:r>
            <a:r>
              <a:rPr lang="en-US" dirty="0" err="1"/>
              <a:t>init</a:t>
            </a:r>
            <a:r>
              <a:rPr lang="en-US" dirty="0"/>
              <a:t> </a:t>
            </a:r>
          </a:p>
          <a:p>
            <a:endParaRPr lang="en-US" dirty="0"/>
          </a:p>
          <a:p>
            <a:r>
              <a:rPr lang="en-US" dirty="0"/>
              <a:t>## now push the folder to the remote repo</a:t>
            </a:r>
          </a:p>
          <a:p>
            <a:r>
              <a:rPr lang="en-US" dirty="0" err="1"/>
              <a:t>git</a:t>
            </a:r>
            <a:r>
              <a:rPr lang="en-US" dirty="0"/>
              <a:t> remote add azure https://IgniteYourNode@igniteyournode.scm.azurewebsites.net:443/IgniteYourNode.git  </a:t>
            </a:r>
          </a:p>
          <a:p>
            <a:endParaRPr lang="en-US" dirty="0"/>
          </a:p>
          <a:p>
            <a:r>
              <a:rPr lang="en-US" dirty="0"/>
              <a:t>##Create initial commit</a:t>
            </a:r>
          </a:p>
          <a:p>
            <a:r>
              <a:rPr lang="en-US" dirty="0" err="1"/>
              <a:t>git</a:t>
            </a:r>
            <a:r>
              <a:rPr lang="en-US" dirty="0"/>
              <a:t> add .</a:t>
            </a:r>
          </a:p>
          <a:p>
            <a:r>
              <a:rPr lang="en-US" dirty="0" err="1"/>
              <a:t>git</a:t>
            </a:r>
            <a:r>
              <a:rPr lang="en-US" dirty="0"/>
              <a:t> commit -m "initial revision"</a:t>
            </a:r>
          </a:p>
          <a:p>
            <a:endParaRPr lang="en-US" dirty="0"/>
          </a:p>
          <a:p>
            <a:r>
              <a:rPr lang="en-US" dirty="0"/>
              <a:t>## now push the repo to azure</a:t>
            </a:r>
          </a:p>
          <a:p>
            <a:r>
              <a:rPr lang="en-US" dirty="0" err="1"/>
              <a:t>git</a:t>
            </a:r>
            <a:r>
              <a:rPr lang="en-US" dirty="0"/>
              <a:t> push azure master </a:t>
            </a:r>
          </a:p>
          <a:p>
            <a:endParaRPr lang="en-US" dirty="0"/>
          </a:p>
          <a:p>
            <a:r>
              <a:rPr lang="en-US" dirty="0"/>
              <a:t>## you can see the deployment status in App Service &gt; App Deployment &gt; Deployment options</a:t>
            </a:r>
          </a:p>
          <a:p>
            <a:endParaRPr lang="en-US" dirty="0"/>
          </a:p>
          <a:p>
            <a:r>
              <a:rPr lang="en-US" dirty="0"/>
              <a:t>## You can also see that the command window shows a status as it progresses</a:t>
            </a:r>
          </a:p>
          <a:p>
            <a:endParaRPr lang="en-US" dirty="0"/>
          </a:p>
          <a:p>
            <a:r>
              <a:rPr lang="en-US" dirty="0"/>
              <a:t>## once it's complete, we can now test out the API in Azure</a:t>
            </a:r>
          </a:p>
          <a:p>
            <a:r>
              <a:rPr lang="en-US" dirty="0"/>
              <a:t>http://igniteyournode.azurewebsites.net/contacts </a:t>
            </a:r>
          </a:p>
          <a:p>
            <a:endParaRPr lang="en-US" dirty="0"/>
          </a:p>
          <a:p>
            <a:r>
              <a:rPr lang="en-US" dirty="0"/>
              <a:t>## also show the Swagger UI page as we did before. </a:t>
            </a:r>
          </a:p>
          <a:p>
            <a:r>
              <a:rPr lang="en-US" dirty="0"/>
              <a:t>http://igniteyournode.azurewebsites.net/docs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0591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2896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10/24/2016 8:54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0582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2656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800" dirty="0"/>
              <a:t>This slide reinforces that Microsoft</a:t>
            </a:r>
            <a:r>
              <a:rPr lang="en-US" sz="800" baseline="0" dirty="0"/>
              <a:t> is committed to Java and Linux and it has been supporting it for a while</a:t>
            </a:r>
          </a:p>
          <a:p>
            <a:pPr marL="228600" indent="-228600">
              <a:buAutoNum type="arabicPeriod"/>
            </a:pPr>
            <a:r>
              <a:rPr lang="en-US" sz="800" baseline="0" dirty="0"/>
              <a:t>Highlight how it’s real business for Microsoft Today. 25%+ of VMs on Azure are Linux and that percentage is growing month on month basis. Azure manages thousands of Linux server on-premises… </a:t>
            </a:r>
          </a:p>
          <a:p>
            <a:pPr marL="228600" indent="-228600">
              <a:buAutoNum type="arabicPeriod"/>
            </a:pPr>
            <a:r>
              <a:rPr lang="en-US" sz="800" baseline="0" dirty="0"/>
              <a:t>Highlight that Microsoft has been supporting Linux since 2013, it’s no a bolt-on running on top of Windows</a:t>
            </a:r>
          </a:p>
          <a:p>
            <a:r>
              <a:rPr lang="en-US" sz="800" baseline="0" dirty="0"/>
              <a:t>4. </a:t>
            </a:r>
            <a:r>
              <a:rPr lang="en-US" sz="800" dirty="0"/>
              <a:t>The Bash shell is coming to Windows. Yes, the real Bash is coming to Windows," said Microsoft's Kevin Gallo on stage at the Build 2016 keynote. </a:t>
            </a:r>
          </a:p>
          <a:p>
            <a:r>
              <a:rPr lang="en-US" sz="800" dirty="0"/>
              <a:t>Part of the summer's Anniversary Update to Windows 10.</a:t>
            </a:r>
          </a:p>
          <a:p>
            <a:r>
              <a:rPr lang="en-US" sz="800" dirty="0"/>
              <a:t>"This is not a VM. This is not cross-compiled tools. This is native," he said. "We've partnered with Canonical to offer this great experience, which you'll be able to download right from the Windows Store." </a:t>
            </a:r>
          </a:p>
          <a:p>
            <a:r>
              <a:rPr lang="en-US" sz="800" dirty="0"/>
              <a:t>Third-party tools have enabled this sort of thing for years, but a direct partnership between Microsoft and Canonical should offer even more flexibility and convenience for developers who prefer using these binaries and tools.</a:t>
            </a:r>
          </a:p>
          <a:p>
            <a:r>
              <a:rPr lang="en-US" sz="800" dirty="0"/>
              <a:t> </a:t>
            </a:r>
            <a:r>
              <a:rPr lang="en-US" sz="800" dirty="0">
                <a:hlinkClick r:id="rId3"/>
              </a:rPr>
              <a:t>This blog post by Microsoft's Scott Hanselman</a:t>
            </a:r>
            <a:r>
              <a:rPr lang="en-US" sz="800" dirty="0"/>
              <a:t> offers a deeper explanation of the move. “</a:t>
            </a:r>
          </a:p>
          <a:p>
            <a:endParaRPr lang="en-US" sz="800" dirty="0"/>
          </a:p>
          <a:p>
            <a:r>
              <a:rPr lang="en-US" sz="800" dirty="0"/>
              <a:t>This is an genuine Ubuntu image on top of Windows with all the Linux tools I use like </a:t>
            </a:r>
            <a:r>
              <a:rPr lang="en-US" sz="800" dirty="0" err="1"/>
              <a:t>awk</a:t>
            </a:r>
            <a:r>
              <a:rPr lang="en-US" sz="800" dirty="0"/>
              <a:t>, </a:t>
            </a:r>
            <a:r>
              <a:rPr lang="en-US" sz="800" dirty="0" err="1"/>
              <a:t>sed</a:t>
            </a:r>
            <a:r>
              <a:rPr lang="en-US" sz="800" dirty="0"/>
              <a:t>, grep, vi, etc. It's fast and it's lightweight. The binaries are downloaded by you - using apt-get - just as on Linux, because it is Linux. You can apt-get and download other tools like Ruby, </a:t>
            </a:r>
            <a:r>
              <a:rPr lang="en-US" sz="800" dirty="0" err="1"/>
              <a:t>Redis</a:t>
            </a:r>
            <a:r>
              <a:rPr lang="en-US" sz="800" dirty="0"/>
              <a:t>, </a:t>
            </a:r>
            <a:r>
              <a:rPr lang="en-US" sz="800" dirty="0" err="1"/>
              <a:t>emacs</a:t>
            </a:r>
            <a:r>
              <a:rPr lang="en-US" sz="800" dirty="0"/>
              <a:t>, and on and on. This is brilliant for developers that use a diverse set of tools like me.</a:t>
            </a:r>
          </a:p>
          <a:p>
            <a:r>
              <a:rPr lang="en-US" sz="800" dirty="0"/>
              <a:t>This runs on 64-bit Windows and doesn't use virtual machines. Where does bash on Windows fit in to your life as a developer?</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800" dirty="0"/>
              <a:t>5. Oracle certification: Microsoft’s Azure platform remains the </a:t>
            </a:r>
            <a:r>
              <a:rPr lang="en-US" sz="800" dirty="0">
                <a:hlinkClick r:id="rId4"/>
              </a:rPr>
              <a:t>only certified cloud platform</a:t>
            </a:r>
            <a:r>
              <a:rPr lang="en-US" sz="800" dirty="0"/>
              <a:t> for running select Oracle products</a:t>
            </a:r>
            <a:r>
              <a:rPr lang="en-US" sz="800" baseline="0" dirty="0"/>
              <a:t> This link substantiates - http://www.oracle.com/us/corporate/press/1964592</a:t>
            </a:r>
          </a:p>
          <a:p>
            <a:endParaRPr lang="en-US" sz="800" dirty="0"/>
          </a:p>
          <a:p>
            <a:endParaRPr lang="en-US" sz="800" baseline="0"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6</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65810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10/24/2016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8890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Show the various resources available </a:t>
            </a:r>
          </a:p>
          <a:p>
            <a:endParaRPr lang="en-US" baseline="0" dirty="0"/>
          </a:p>
          <a:p>
            <a:r>
              <a:rPr lang="en-US" baseline="0" dirty="0"/>
              <a:t>Let them know this is a work in progress and we WANT feedback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87851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this page live – highlight the Node.js SDK and docs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689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https://azure.microsoft.com/en-us/documentation/samples/?term=node</a:t>
            </a:r>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25545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dirty="0"/>
              <a:t>Node – </a:t>
            </a:r>
            <a:r>
              <a:rPr lang="en-US" dirty="0">
                <a:hlinkClick r:id="rId3"/>
              </a:rPr>
              <a:t>https://github.com/Azure/azure-sdk-for-node</a:t>
            </a:r>
            <a:r>
              <a:rPr lang="en-US" dirty="0"/>
              <a:t> </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fontAlgn="auto">
              <a:spcBef>
                <a:spcPts val="0"/>
              </a:spcBef>
              <a:spcAft>
                <a:spcPts val="0"/>
              </a:spcAft>
              <a:defRPr/>
            </a:pPr>
            <a:fld id="{38EEC551-8CDA-4EB6-89BB-2A86C9F091C8}" type="datetime8">
              <a:rPr lang="en-US" sz="1800" kern="0" smtClean="0">
                <a:solidFill>
                  <a:sysClr val="windowText" lastClr="000000"/>
                </a:solidFill>
              </a:rPr>
              <a:pPr defTabSz="914400" fontAlgn="auto">
                <a:spcBef>
                  <a:spcPts val="0"/>
                </a:spcBef>
                <a:spcAft>
                  <a:spcPts val="0"/>
                </a:spcAft>
                <a:defRPr/>
              </a:pPr>
              <a:t>10/24/2016 8:54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fontAlgn="auto">
              <a:spcBef>
                <a:spcPts val="0"/>
              </a:spcBef>
              <a:spcAft>
                <a:spcPts val="0"/>
              </a:spcAft>
              <a:defRPr/>
            </a:pPr>
            <a:fld id="{B4008EB6-D09E-4580-8CD6-DDB14511944F}" type="slidenum">
              <a:rPr lang="en-US" sz="1800" kern="0" smtClean="0">
                <a:solidFill>
                  <a:sysClr val="windowText" lastClr="000000"/>
                </a:solidFill>
              </a:rPr>
              <a:pPr defTabSz="914400" fontAlgn="auto">
                <a:spcBef>
                  <a:spcPts val="0"/>
                </a:spcBef>
                <a:spcAft>
                  <a:spcPts val="0"/>
                </a:spcAft>
                <a:defRPr/>
              </a:pPr>
              <a:t>11</a:t>
            </a:fld>
            <a:endParaRPr lang="en-US" sz="1800" kern="0" dirty="0">
              <a:solidFill>
                <a:sysClr val="windowText" lastClr="000000"/>
              </a:solidFill>
            </a:endParaRPr>
          </a:p>
        </p:txBody>
      </p:sp>
    </p:spTree>
    <p:extLst>
      <p:ext uri="{BB962C8B-B14F-4D97-AF65-F5344CB8AC3E}">
        <p14:creationId xmlns:p14="http://schemas.microsoft.com/office/powerpoint/2010/main" val="3086330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Show</a:t>
            </a:r>
            <a:r>
              <a:rPr lang="en-US" baseline="0" dirty="0"/>
              <a:t> this page live – highlight the JavaScript and Node.js section of the frameworks and SDK projects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a:p>
            <a:r>
              <a:rPr lang="en-US" dirty="0"/>
              <a:t>Most, if not all, projects are released under Apache 2.0</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0662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AEEA41B-BFA6-4D75-B8EA-8CA5FA2A5AE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09734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AEEA41B-BFA6-4D75-B8EA-8CA5FA2A5AE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092530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AEEA41B-BFA6-4D75-B8EA-8CA5FA2A5AE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51149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018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160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89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427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92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80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03588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2AEEA41B-BFA6-4D75-B8EA-8CA5FA2A5AE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4205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EA41B-BFA6-4D75-B8EA-8CA5FA2A5AE2}" type="datetimeFigureOut">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891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2AEEA41B-BFA6-4D75-B8EA-8CA5FA2A5AE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446619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2AEEA41B-BFA6-4D75-B8EA-8CA5FA2A5AE2}" type="datetimeFigureOut">
              <a:rPr lang="en-US" smtClean="0"/>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27787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AEEA41B-BFA6-4D75-B8EA-8CA5FA2A5AE2}" type="datetimeFigureOut">
              <a:rPr lang="en-US" smtClean="0"/>
              <a:t>10/24/2016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3022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EA41B-BFA6-4D75-B8EA-8CA5FA2A5AE2}" type="datetimeFigureOut">
              <a:rPr lang="en-US" smtClean="0"/>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156220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51509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EA41B-BFA6-4D75-B8EA-8CA5FA2A5AE2}" type="datetimeFigureOut">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30BAC-64B4-4E00-AFB4-FE3B026B83AB}" type="slidenum">
              <a:rPr lang="en-US" smtClean="0"/>
              <a:t>‹#›</a:t>
            </a:fld>
            <a:endParaRPr lang="en-US"/>
          </a:p>
        </p:txBody>
      </p:sp>
    </p:spTree>
    <p:extLst>
      <p:ext uri="{BB962C8B-B14F-4D97-AF65-F5344CB8AC3E}">
        <p14:creationId xmlns:p14="http://schemas.microsoft.com/office/powerpoint/2010/main" val="320016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EA41B-BFA6-4D75-B8EA-8CA5FA2A5AE2}" type="datetimeFigureOut">
              <a:rPr lang="en-US" smtClean="0"/>
              <a:t>10/24/2016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30BAC-64B4-4E00-AFB4-FE3B026B83AB}" type="slidenum">
              <a:rPr lang="en-US" smtClean="0"/>
              <a:t>‹#›</a:t>
            </a:fld>
            <a:endParaRPr lang="en-US"/>
          </a:p>
        </p:txBody>
      </p:sp>
    </p:spTree>
    <p:extLst>
      <p:ext uri="{BB962C8B-B14F-4D97-AF65-F5344CB8AC3E}">
        <p14:creationId xmlns:p14="http://schemas.microsoft.com/office/powerpoint/2010/main" val="243460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32.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zure/azure-sdk-for-node"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65.jpg"/><Relationship Id="rId4" Type="http://schemas.openxmlformats.org/officeDocument/2006/relationships/hyperlink" Target="https://aka.ms/ignite.mobileapp"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mailto:steve.walker@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Adding Intelligence to you Node.js app using Azure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994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896794" y="1101444"/>
            <a:ext cx="10087507" cy="5705073"/>
          </a:xfrm>
          <a:prstGeom prst="rect">
            <a:avLst/>
          </a:prstGeom>
        </p:spPr>
      </p:pic>
      <p:sp>
        <p:nvSpPr>
          <p:cNvPr id="3" name="Title 2"/>
          <p:cNvSpPr>
            <a:spLocks noGrp="1"/>
          </p:cNvSpPr>
          <p:nvPr>
            <p:ph type="title" idx="4294967295"/>
          </p:nvPr>
        </p:nvSpPr>
        <p:spPr>
          <a:xfrm>
            <a:off x="142741" y="81790"/>
            <a:ext cx="10515600" cy="1325563"/>
          </a:xfrm>
        </p:spPr>
        <p:txBody>
          <a:bodyPr/>
          <a:lstStyle/>
          <a:p>
            <a:r>
              <a:rPr lang="en-US" dirty="0"/>
              <a:t>Node.js Code Samples</a:t>
            </a:r>
          </a:p>
        </p:txBody>
      </p:sp>
    </p:spTree>
    <p:extLst>
      <p:ext uri="{BB962C8B-B14F-4D97-AF65-F5344CB8AC3E}">
        <p14:creationId xmlns:p14="http://schemas.microsoft.com/office/powerpoint/2010/main" val="167459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292946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589" y="49592"/>
            <a:ext cx="10515600" cy="1325563"/>
          </a:xfrm>
        </p:spPr>
        <p:txBody>
          <a:bodyPr/>
          <a:lstStyle/>
          <a:p>
            <a:r>
              <a:rPr lang="en-US" dirty="0"/>
              <a:t>azure.github.com</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165347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13538298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Options in Azure</a:t>
            </a:r>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dirty="0">
                <a:solidFill>
                  <a:schemeClr val="accent2"/>
                </a:solidFill>
                <a:latin typeface="Segoe UI"/>
              </a:rPr>
              <a:t>Ultimate </a:t>
            </a:r>
          </a:p>
          <a:p>
            <a:pPr algn="r" defTabSz="896181">
              <a:defRPr/>
            </a:pPr>
            <a:r>
              <a:rPr lang="en-US" sz="1765"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dirty="0">
                <a:solidFill>
                  <a:schemeClr val="accent2"/>
                </a:solidFill>
                <a:latin typeface="Segoe UI"/>
              </a:rPr>
              <a:t>Cost &amp;</a:t>
            </a:r>
          </a:p>
          <a:p>
            <a:pPr defTabSz="896181">
              <a:defRPr/>
            </a:pPr>
            <a:r>
              <a:rPr lang="en-US" sz="1765"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Extensions</a:t>
            </a:r>
          </a:p>
          <a:p>
            <a:pPr defTabSz="895922">
              <a:defRPr/>
            </a:pPr>
            <a:r>
              <a:rPr lang="en-US" sz="1765"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dirty="0">
                <a:gradFill>
                  <a:gsLst>
                    <a:gs pos="0">
                      <a:srgbClr val="FFFFFF"/>
                    </a:gs>
                    <a:gs pos="100000">
                      <a:srgbClr val="FFFFFF"/>
                    </a:gs>
                  </a:gsLst>
                  <a:lin ang="5400000" scaled="0"/>
                </a:gradFill>
              </a:rPr>
              <a:t>App Service, Cloud Foundry,</a:t>
            </a:r>
          </a:p>
          <a:p>
            <a:pPr defTabSz="895922">
              <a:defRPr/>
            </a:pPr>
            <a:r>
              <a:rPr lang="en-US" sz="1765" dirty="0">
                <a:gradFill>
                  <a:gsLst>
                    <a:gs pos="0">
                      <a:srgbClr val="FFFFFF"/>
                    </a:gs>
                    <a:gs pos="100000">
                      <a:srgbClr val="FFFFFF"/>
                    </a:gs>
                  </a:gsLst>
                  <a:lin ang="5400000" scaled="0"/>
                </a:gradFill>
              </a:rPr>
              <a:t>Container Services </a:t>
            </a:r>
          </a:p>
          <a:p>
            <a:pPr defTabSz="895922">
              <a:defRPr/>
            </a:pPr>
            <a:r>
              <a:rPr lang="en-US" sz="1765"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12"/>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Bring your Code</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dirty="0">
                <a:solidFill>
                  <a:schemeClr val="accent2"/>
                </a:solidFill>
                <a:latin typeface="Segoe UI"/>
              </a:rPr>
              <a:t>Stateless &amp; </a:t>
            </a:r>
            <a:r>
              <a:rPr lang="en-US" sz="1961" dirty="0" err="1">
                <a:solidFill>
                  <a:schemeClr val="accent2"/>
                </a:solidFill>
                <a:latin typeface="Segoe UI"/>
              </a:rPr>
              <a:t>Stateful</a:t>
            </a:r>
            <a:endParaRPr lang="en-US" sz="1961" dirty="0">
              <a:solidFill>
                <a:schemeClr val="accent2"/>
              </a:solidFill>
              <a:latin typeface="Segoe UI"/>
            </a:endParaRPr>
          </a:p>
        </p:txBody>
      </p:sp>
    </p:spTree>
    <p:extLst>
      <p:ext uri="{BB962C8B-B14F-4D97-AF65-F5344CB8AC3E}">
        <p14:creationId xmlns:p14="http://schemas.microsoft.com/office/powerpoint/2010/main" val="16891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803491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utoShape 51"/>
          <p:cNvSpPr>
            <a:spLocks noChangeArrowheads="1"/>
          </p:cNvSpPr>
          <p:nvPr/>
        </p:nvSpPr>
        <p:spPr bwMode="auto">
          <a:xfrm>
            <a:off x="8034911" y="1829027"/>
            <a:ext cx="3696569" cy="791458"/>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BYOI</a:t>
            </a:r>
          </a:p>
        </p:txBody>
      </p:sp>
      <p:sp>
        <p:nvSpPr>
          <p:cNvPr id="14" name="Rectangle 13"/>
          <p:cNvSpPr/>
          <p:nvPr/>
        </p:nvSpPr>
        <p:spPr bwMode="auto">
          <a:xfrm>
            <a:off x="4275157"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utoShape 51"/>
          <p:cNvSpPr>
            <a:spLocks noChangeArrowheads="1"/>
          </p:cNvSpPr>
          <p:nvPr/>
        </p:nvSpPr>
        <p:spPr bwMode="auto">
          <a:xfrm>
            <a:off x="4275157" y="1829027"/>
            <a:ext cx="3696569" cy="791458"/>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Community</a:t>
            </a:r>
          </a:p>
        </p:txBody>
      </p:sp>
      <p:sp>
        <p:nvSpPr>
          <p:cNvPr id="9" name="Rectangle 8"/>
          <p:cNvSpPr/>
          <p:nvPr/>
        </p:nvSpPr>
        <p:spPr bwMode="auto">
          <a:xfrm>
            <a:off x="515402" y="2620484"/>
            <a:ext cx="3696569" cy="3356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VMs – Many ways to get started</a:t>
            </a:r>
          </a:p>
        </p:txBody>
      </p:sp>
      <p:pic>
        <p:nvPicPr>
          <p:cNvPr id="5" name="Picture 4"/>
          <p:cNvPicPr>
            <a:picLocks noChangeAspect="1"/>
          </p:cNvPicPr>
          <p:nvPr/>
        </p:nvPicPr>
        <p:blipFill>
          <a:blip r:embed="rId3"/>
          <a:stretch>
            <a:fillRect/>
          </a:stretch>
        </p:blipFill>
        <p:spPr>
          <a:xfrm>
            <a:off x="574080" y="3066543"/>
            <a:ext cx="3579210" cy="2464756"/>
          </a:xfrm>
          <a:prstGeom prst="rect">
            <a:avLst/>
          </a:prstGeom>
          <a:ln>
            <a:noFill/>
          </a:ln>
          <a:effectLst/>
        </p:spPr>
      </p:pic>
      <p:pic>
        <p:nvPicPr>
          <p:cNvPr id="4" name="Picture 3"/>
          <p:cNvPicPr>
            <a:picLocks noChangeAspect="1"/>
          </p:cNvPicPr>
          <p:nvPr/>
        </p:nvPicPr>
        <p:blipFill>
          <a:blip r:embed="rId4"/>
          <a:stretch>
            <a:fillRect/>
          </a:stretch>
        </p:blipFill>
        <p:spPr>
          <a:xfrm>
            <a:off x="8084844" y="3066543"/>
            <a:ext cx="3572320" cy="2413027"/>
          </a:xfrm>
          <a:prstGeom prst="rect">
            <a:avLst/>
          </a:prstGeom>
        </p:spPr>
      </p:pic>
      <p:sp>
        <p:nvSpPr>
          <p:cNvPr id="12" name="AutoShape 51"/>
          <p:cNvSpPr>
            <a:spLocks noChangeArrowheads="1"/>
          </p:cNvSpPr>
          <p:nvPr/>
        </p:nvSpPr>
        <p:spPr bwMode="auto">
          <a:xfrm>
            <a:off x="515402" y="1829027"/>
            <a:ext cx="3696569" cy="791458"/>
          </a:xfrm>
          <a:prstGeom prst="rect">
            <a:avLst/>
          </a:prstGeom>
          <a:solidFill>
            <a:schemeClr val="bg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dirty="0">
                <a:gradFill>
                  <a:gsLst>
                    <a:gs pos="0">
                      <a:schemeClr val="tx1"/>
                    </a:gs>
                    <a:gs pos="100000">
                      <a:schemeClr val="tx1"/>
                    </a:gs>
                  </a:gsLst>
                  <a:lin ang="5400000" scaled="1"/>
                </a:gradFill>
                <a:latin typeface="Segoe UI Light"/>
              </a:rPr>
              <a:t>Marketplace</a:t>
            </a:r>
          </a:p>
        </p:txBody>
      </p:sp>
      <p:pic>
        <p:nvPicPr>
          <p:cNvPr id="2" name="Picture 1"/>
          <p:cNvPicPr>
            <a:picLocks noChangeAspect="1"/>
          </p:cNvPicPr>
          <p:nvPr/>
        </p:nvPicPr>
        <p:blipFill>
          <a:blip r:embed="rId5"/>
          <a:stretch>
            <a:fillRect/>
          </a:stretch>
        </p:blipFill>
        <p:spPr>
          <a:xfrm>
            <a:off x="4343451" y="3066543"/>
            <a:ext cx="3576735" cy="2464756"/>
          </a:xfrm>
          <a:prstGeom prst="rect">
            <a:avLst/>
          </a:prstGeom>
        </p:spPr>
      </p:pic>
    </p:spTree>
    <p:extLst>
      <p:ext uri="{BB962C8B-B14F-4D97-AF65-F5344CB8AC3E}">
        <p14:creationId xmlns:p14="http://schemas.microsoft.com/office/powerpoint/2010/main" val="204044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02126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1757"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Provisioning</a:t>
            </a:r>
          </a:p>
        </p:txBody>
      </p:sp>
      <p:sp>
        <p:nvSpPr>
          <p:cNvPr id="32" name="TextBox 31"/>
          <p:cNvSpPr txBox="1"/>
          <p:nvPr/>
        </p:nvSpPr>
        <p:spPr>
          <a:xfrm>
            <a:off x="5039099" y="6438485"/>
            <a:ext cx="2112251" cy="441816"/>
          </a:xfrm>
          <a:prstGeom prst="rect">
            <a:avLst/>
          </a:prstGeom>
          <a:noFill/>
        </p:spPr>
        <p:txBody>
          <a:bodyPr wrap="none" lIns="179259" tIns="143407" rIns="179259" bIns="143407" rtlCol="0" anchor="ctr">
            <a:spAutoFit/>
          </a:bodyPr>
          <a:lstStyle/>
          <a:p>
            <a:pPr algn="ctr" defTabSz="914225">
              <a:lnSpc>
                <a:spcPct val="90000"/>
              </a:lnSpc>
              <a:spcAft>
                <a:spcPts val="588"/>
              </a:spcAft>
            </a:pPr>
            <a:r>
              <a:rPr lang="en-US" sz="1077" dirty="0">
                <a:solidFill>
                  <a:srgbClr val="FFFFFF"/>
                </a:solidFill>
                <a:latin typeface="Segoe UI"/>
              </a:rPr>
              <a:t>MICROSOFT CONFIDENTIAL</a:t>
            </a:r>
          </a:p>
        </p:txBody>
      </p:sp>
      <p:pic>
        <p:nvPicPr>
          <p:cNvPr id="12" name="Picture 11"/>
          <p:cNvPicPr>
            <a:picLocks noChangeAspect="1"/>
          </p:cNvPicPr>
          <p:nvPr/>
        </p:nvPicPr>
        <p:blipFill rotWithShape="1">
          <a:blip r:embed="rId3"/>
          <a:srcRect l="1453" b="3343"/>
          <a:stretch/>
        </p:blipFill>
        <p:spPr>
          <a:xfrm>
            <a:off x="8274690" y="3045504"/>
            <a:ext cx="3237459" cy="2368525"/>
          </a:xfrm>
          <a:prstGeom prst="rect">
            <a:avLst/>
          </a:prstGeom>
        </p:spPr>
      </p:pic>
      <p:sp>
        <p:nvSpPr>
          <p:cNvPr id="15" name="AutoShape 51"/>
          <p:cNvSpPr>
            <a:spLocks noChangeArrowheads="1"/>
          </p:cNvSpPr>
          <p:nvPr/>
        </p:nvSpPr>
        <p:spPr bwMode="auto">
          <a:xfrm>
            <a:off x="8021266" y="1639914"/>
            <a:ext cx="3696569" cy="791458"/>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ARM Templates</a:t>
            </a:r>
          </a:p>
        </p:txBody>
      </p:sp>
      <p:sp>
        <p:nvSpPr>
          <p:cNvPr id="16" name="Rectangle 15"/>
          <p:cNvSpPr/>
          <p:nvPr/>
        </p:nvSpPr>
        <p:spPr bwMode="auto">
          <a:xfrm>
            <a:off x="4257002" y="2431371"/>
            <a:ext cx="3696569" cy="3356874"/>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utoShape 51"/>
          <p:cNvSpPr>
            <a:spLocks noChangeArrowheads="1"/>
          </p:cNvSpPr>
          <p:nvPr/>
        </p:nvSpPr>
        <p:spPr bwMode="auto">
          <a:xfrm>
            <a:off x="4257001" y="1639914"/>
            <a:ext cx="3696569" cy="791458"/>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CLI</a:t>
            </a:r>
          </a:p>
        </p:txBody>
      </p:sp>
      <p:sp>
        <p:nvSpPr>
          <p:cNvPr id="19" name="AutoShape 51"/>
          <p:cNvSpPr>
            <a:spLocks noChangeArrowheads="1"/>
          </p:cNvSpPr>
          <p:nvPr/>
        </p:nvSpPr>
        <p:spPr bwMode="auto">
          <a:xfrm>
            <a:off x="501756" y="1639914"/>
            <a:ext cx="3696569" cy="791458"/>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913515">
              <a:lnSpc>
                <a:spcPct val="90000"/>
              </a:lnSpc>
            </a:pPr>
            <a:r>
              <a:rPr lang="en-US" sz="3200" spc="-78" dirty="0">
                <a:gradFill>
                  <a:gsLst>
                    <a:gs pos="0">
                      <a:srgbClr val="FFFFFF"/>
                    </a:gs>
                    <a:gs pos="100000">
                      <a:srgbClr val="FFFFFF"/>
                    </a:gs>
                  </a:gsLst>
                  <a:lin ang="21594000" scaled="0"/>
                </a:gradFill>
                <a:latin typeface="Segoe UI Light"/>
              </a:rPr>
              <a:t>Azure Portal</a:t>
            </a:r>
          </a:p>
        </p:txBody>
      </p:sp>
      <p:pic>
        <p:nvPicPr>
          <p:cNvPr id="9" name="Picture 8"/>
          <p:cNvPicPr>
            <a:picLocks noChangeAspect="1"/>
          </p:cNvPicPr>
          <p:nvPr/>
        </p:nvPicPr>
        <p:blipFill rotWithShape="1">
          <a:blip r:embed="rId4"/>
          <a:srcRect b="3108"/>
          <a:stretch/>
        </p:blipFill>
        <p:spPr>
          <a:xfrm>
            <a:off x="678075" y="3045504"/>
            <a:ext cx="3254686" cy="2374272"/>
          </a:xfrm>
          <a:prstGeom prst="rect">
            <a:avLst/>
          </a:prstGeom>
        </p:spPr>
      </p:pic>
      <p:pic>
        <p:nvPicPr>
          <p:cNvPr id="5" name="Picture 4"/>
          <p:cNvPicPr>
            <a:picLocks noChangeAspect="1"/>
          </p:cNvPicPr>
          <p:nvPr/>
        </p:nvPicPr>
        <p:blipFill rotWithShape="1">
          <a:blip r:embed="rId5"/>
          <a:srcRect t="733" b="4255"/>
          <a:stretch/>
        </p:blipFill>
        <p:spPr>
          <a:xfrm>
            <a:off x="4453418" y="3045504"/>
            <a:ext cx="3298402" cy="2367481"/>
          </a:xfrm>
          <a:prstGeom prst="rect">
            <a:avLst/>
          </a:prstGeom>
        </p:spPr>
      </p:pic>
    </p:spTree>
    <p:extLst>
      <p:ext uri="{BB962C8B-B14F-4D97-AF65-F5344CB8AC3E}">
        <p14:creationId xmlns:p14="http://schemas.microsoft.com/office/powerpoint/2010/main" val="150083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Deployment Options</a:t>
            </a:r>
          </a:p>
        </p:txBody>
      </p:sp>
    </p:spTree>
    <p:extLst>
      <p:ext uri="{BB962C8B-B14F-4D97-AF65-F5344CB8AC3E}">
        <p14:creationId xmlns:p14="http://schemas.microsoft.com/office/powerpoint/2010/main" val="8035662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2369" y="1281244"/>
            <a:ext cx="3575101" cy="467975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09">
              <a:lnSpc>
                <a:spcPct val="120000"/>
              </a:lnSpc>
              <a:buNone/>
              <a:defRPr/>
            </a:pPr>
            <a:r>
              <a:rPr lang="en-US" sz="2900" spc="-69" dirty="0">
                <a:gradFill>
                  <a:gsLst>
                    <a:gs pos="0">
                      <a:schemeClr val="tx2"/>
                    </a:gs>
                    <a:gs pos="100000">
                      <a:schemeClr val="tx2"/>
                    </a:gs>
                  </a:gsLst>
                  <a:lin ang="5400000" scaled="1"/>
                </a:gradFill>
                <a:latin typeface="Segoe UI"/>
              </a:rPr>
              <a:t>Azure Templates can:</a:t>
            </a:r>
          </a:p>
          <a:p>
            <a:pPr marL="224051" indent="-224051" defTabSz="896209">
              <a:lnSpc>
                <a:spcPct val="120000"/>
              </a:lnSpc>
              <a:defRPr/>
            </a:pPr>
            <a:r>
              <a:rPr lang="en-US" sz="1800" dirty="0">
                <a:gradFill>
                  <a:gsLst>
                    <a:gs pos="0">
                      <a:schemeClr val="tx2"/>
                    </a:gs>
                    <a:gs pos="100000">
                      <a:schemeClr val="tx2"/>
                    </a:gs>
                  </a:gsLst>
                  <a:lin ang="5400000" scaled="1"/>
                </a:gradFill>
              </a:rPr>
              <a:t>Ensure </a:t>
            </a:r>
            <a:r>
              <a:rPr lang="en-US" sz="1800" dirty="0" err="1">
                <a:gradFill>
                  <a:gsLst>
                    <a:gs pos="0">
                      <a:schemeClr val="tx2"/>
                    </a:gs>
                    <a:gs pos="100000">
                      <a:schemeClr val="tx2"/>
                    </a:gs>
                  </a:gsLst>
                  <a:lin ang="5400000" scaled="1"/>
                </a:gradFill>
              </a:rPr>
              <a:t>Idempotency</a:t>
            </a:r>
            <a:endParaRPr lang="en-US" sz="1800" dirty="0">
              <a:gradFill>
                <a:gsLst>
                  <a:gs pos="0">
                    <a:schemeClr val="tx2"/>
                  </a:gs>
                  <a:gs pos="100000">
                    <a:schemeClr val="tx2"/>
                  </a:gs>
                </a:gsLst>
                <a:lin ang="5400000" scaled="1"/>
              </a:gradFill>
            </a:endParaRPr>
          </a:p>
          <a:p>
            <a:pPr marL="224051" indent="-224051" defTabSz="896209">
              <a:lnSpc>
                <a:spcPct val="120000"/>
              </a:lnSpc>
              <a:defRPr/>
            </a:pPr>
            <a:r>
              <a:rPr lang="en-US" sz="1800" dirty="0">
                <a:gradFill>
                  <a:gsLst>
                    <a:gs pos="0">
                      <a:schemeClr val="tx2"/>
                    </a:gs>
                    <a:gs pos="100000">
                      <a:schemeClr val="tx2"/>
                    </a:gs>
                  </a:gsLst>
                  <a:lin ang="5400000" scaled="1"/>
                </a:gradFill>
              </a:rPr>
              <a:t>Simplify Orchestration</a:t>
            </a:r>
          </a:p>
          <a:p>
            <a:pPr marL="224051" indent="-224051" defTabSz="896209">
              <a:lnSpc>
                <a:spcPct val="120000"/>
              </a:lnSpc>
              <a:defRPr/>
            </a:pPr>
            <a:r>
              <a:rPr lang="en-US" sz="1800" dirty="0">
                <a:gradFill>
                  <a:gsLst>
                    <a:gs pos="0">
                      <a:schemeClr val="tx2"/>
                    </a:gs>
                    <a:gs pos="100000">
                      <a:schemeClr val="tx2"/>
                    </a:gs>
                  </a:gsLst>
                  <a:lin ang="5400000" scaled="1"/>
                </a:gradFill>
              </a:rPr>
              <a:t>Simplify Roll-back</a:t>
            </a:r>
          </a:p>
          <a:p>
            <a:pPr marL="224051" indent="-224051" defTabSz="896209">
              <a:lnSpc>
                <a:spcPct val="120000"/>
              </a:lnSpc>
              <a:defRPr/>
            </a:pPr>
            <a:r>
              <a:rPr lang="en-US" sz="1800" dirty="0">
                <a:gradFill>
                  <a:gsLst>
                    <a:gs pos="0">
                      <a:schemeClr val="tx2"/>
                    </a:gs>
                    <a:gs pos="100000">
                      <a:schemeClr val="tx2"/>
                    </a:gs>
                  </a:gsLst>
                  <a:lin ang="5400000" scaled="1"/>
                </a:gradFill>
              </a:rPr>
              <a:t>Provide Cross-Resource Configuration and Update Support </a:t>
            </a:r>
          </a:p>
          <a:p>
            <a:pPr marL="0" indent="0" defTabSz="896209">
              <a:buNone/>
              <a:defRPr/>
            </a:pPr>
            <a:endParaRPr lang="en-US" dirty="0">
              <a:gradFill>
                <a:gsLst>
                  <a:gs pos="0">
                    <a:schemeClr val="tx2"/>
                  </a:gs>
                  <a:gs pos="100000">
                    <a:schemeClr val="tx2"/>
                  </a:gs>
                </a:gsLst>
                <a:lin ang="5400000" scaled="1"/>
              </a:gradFill>
              <a:latin typeface="Segoe UI Light"/>
            </a:endParaRPr>
          </a:p>
          <a:p>
            <a:pPr marL="0" indent="0" defTabSz="896209">
              <a:buNone/>
              <a:defRPr/>
            </a:pPr>
            <a:r>
              <a:rPr lang="en-US" sz="2900" spc="-69" dirty="0">
                <a:gradFill>
                  <a:gsLst>
                    <a:gs pos="0">
                      <a:schemeClr val="tx2"/>
                    </a:gs>
                    <a:gs pos="100000">
                      <a:schemeClr val="tx2"/>
                    </a:gs>
                  </a:gsLst>
                  <a:lin ang="5400000" scaled="1"/>
                </a:gradFill>
                <a:latin typeface="Segoe UI"/>
              </a:rPr>
              <a:t>Azure Templates are: </a:t>
            </a:r>
          </a:p>
          <a:p>
            <a:pPr marL="224051" indent="-224051" defTabSz="896209">
              <a:lnSpc>
                <a:spcPct val="120000"/>
              </a:lnSpc>
              <a:defRPr/>
            </a:pPr>
            <a:r>
              <a:rPr lang="en-US" sz="1800" dirty="0">
                <a:gradFill>
                  <a:gsLst>
                    <a:gs pos="0">
                      <a:schemeClr val="tx2"/>
                    </a:gs>
                    <a:gs pos="100000">
                      <a:schemeClr val="tx2"/>
                    </a:gs>
                  </a:gsLst>
                  <a:lin ang="5400000" scaled="1"/>
                </a:gradFill>
              </a:rPr>
              <a:t>Source file, can be checked-in</a:t>
            </a:r>
          </a:p>
          <a:p>
            <a:pPr marL="224051" indent="-224051" defTabSz="896209">
              <a:lnSpc>
                <a:spcPct val="120000"/>
              </a:lnSpc>
              <a:defRPr/>
            </a:pPr>
            <a:r>
              <a:rPr lang="en-US" sz="1800" dirty="0">
                <a:gradFill>
                  <a:gsLst>
                    <a:gs pos="0">
                      <a:schemeClr val="tx2"/>
                    </a:gs>
                    <a:gs pos="100000">
                      <a:schemeClr val="tx2"/>
                    </a:gs>
                  </a:gsLst>
                  <a:lin ang="5400000" scaled="1"/>
                </a:gradFill>
              </a:rPr>
              <a:t>Specifies resources and dependencies (VMs, </a:t>
            </a:r>
            <a:r>
              <a:rPr lang="en-US" sz="1800" dirty="0" err="1">
                <a:gradFill>
                  <a:gsLst>
                    <a:gs pos="0">
                      <a:schemeClr val="tx2"/>
                    </a:gs>
                    <a:gs pos="100000">
                      <a:schemeClr val="tx2"/>
                    </a:gs>
                  </a:gsLst>
                  <a:lin ang="5400000" scaled="1"/>
                </a:gradFill>
              </a:rPr>
              <a:t>WebApps</a:t>
            </a:r>
            <a:r>
              <a:rPr lang="en-US" sz="1800" dirty="0">
                <a:gradFill>
                  <a:gsLst>
                    <a:gs pos="0">
                      <a:schemeClr val="tx2"/>
                    </a:gs>
                    <a:gs pos="100000">
                      <a:schemeClr val="tx2"/>
                    </a:gs>
                  </a:gsLst>
                  <a:lin ang="5400000" scaled="1"/>
                </a:gradFill>
              </a:rPr>
              <a:t>, DBs) and connections (</a:t>
            </a:r>
            <a:r>
              <a:rPr lang="en-US" sz="1800" dirty="0" err="1">
                <a:gradFill>
                  <a:gsLst>
                    <a:gs pos="0">
                      <a:schemeClr val="tx2"/>
                    </a:gs>
                    <a:gs pos="100000">
                      <a:schemeClr val="tx2"/>
                    </a:gs>
                  </a:gsLst>
                  <a:lin ang="5400000" scaled="1"/>
                </a:gradFill>
              </a:rPr>
              <a:t>config</a:t>
            </a:r>
            <a:r>
              <a:rPr lang="en-US" sz="1800" dirty="0">
                <a:gradFill>
                  <a:gsLst>
                    <a:gs pos="0">
                      <a:schemeClr val="tx2"/>
                    </a:gs>
                    <a:gs pos="100000">
                      <a:schemeClr val="tx2"/>
                    </a:gs>
                  </a:gsLst>
                  <a:lin ang="5400000" scaled="1"/>
                </a:gradFill>
              </a:rPr>
              <a:t>, LB sets)</a:t>
            </a:r>
          </a:p>
          <a:p>
            <a:pPr marL="224051" indent="-224051" defTabSz="896209">
              <a:lnSpc>
                <a:spcPct val="120000"/>
              </a:lnSpc>
              <a:defRPr/>
            </a:pPr>
            <a:r>
              <a:rPr lang="en-US" sz="1800" dirty="0">
                <a:gradFill>
                  <a:gsLst>
                    <a:gs pos="0">
                      <a:schemeClr val="tx2"/>
                    </a:gs>
                    <a:gs pos="100000">
                      <a:schemeClr val="tx2"/>
                    </a:gs>
                  </a:gsLst>
                  <a:lin ang="5400000" scaled="1"/>
                </a:gradFill>
              </a:rPr>
              <a:t>Support </a:t>
            </a:r>
            <a:r>
              <a:rPr lang="en-US" sz="1800" dirty="0" err="1">
                <a:gradFill>
                  <a:gsLst>
                    <a:gs pos="0">
                      <a:schemeClr val="tx2"/>
                    </a:gs>
                    <a:gs pos="100000">
                      <a:schemeClr val="tx2"/>
                    </a:gs>
                  </a:gsLst>
                  <a:lin ang="5400000" scaled="1"/>
                </a:gradFill>
              </a:rPr>
              <a:t>parametized</a:t>
            </a:r>
            <a:r>
              <a:rPr lang="en-US" sz="1800" dirty="0">
                <a:gradFill>
                  <a:gsLst>
                    <a:gs pos="0">
                      <a:schemeClr val="tx2"/>
                    </a:gs>
                    <a:gs pos="100000">
                      <a:schemeClr val="tx2"/>
                    </a:gs>
                  </a:gsLst>
                  <a:lin ang="5400000" scaled="1"/>
                </a:gradFill>
              </a:rPr>
              <a:t> input/output.</a:t>
            </a:r>
          </a:p>
          <a:p>
            <a:pPr marL="224051" indent="-224051" defTabSz="896209">
              <a:lnSpc>
                <a:spcPct val="120000"/>
              </a:lnSpc>
              <a:defRPr/>
            </a:pPr>
            <a:r>
              <a:rPr lang="en-US" sz="1800" dirty="0">
                <a:gradFill>
                  <a:gsLst>
                    <a:gs pos="0">
                      <a:schemeClr val="tx2"/>
                    </a:gs>
                    <a:gs pos="100000">
                      <a:schemeClr val="tx2"/>
                    </a:gs>
                  </a:gsLst>
                  <a:lin ang="5400000" scaled="1"/>
                </a:gradFill>
              </a:rPr>
              <a:t>Open to community for contribution</a:t>
            </a:r>
          </a:p>
        </p:txBody>
      </p:sp>
      <p:sp>
        <p:nvSpPr>
          <p:cNvPr id="8" name="Rectangle 7"/>
          <p:cNvSpPr/>
          <p:nvPr/>
        </p:nvSpPr>
        <p:spPr bwMode="auto">
          <a:xfrm>
            <a:off x="8989761" y="1195595"/>
            <a:ext cx="3349734" cy="127532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defTabSz="932043">
              <a:defRPr/>
            </a:pPr>
            <a:r>
              <a:rPr lang="en-US" sz="1400" dirty="0">
                <a:gradFill>
                  <a:gsLst>
                    <a:gs pos="0">
                      <a:schemeClr val="tx2"/>
                    </a:gs>
                    <a:gs pos="100000">
                      <a:schemeClr val="tx2"/>
                    </a:gs>
                  </a:gsLst>
                  <a:lin ang="5400000" scaled="1"/>
                </a:gradFill>
                <a:latin typeface="Segoe UI"/>
                <a:ea typeface="Segoe UI" pitchFamily="34" charset="0"/>
                <a:cs typeface="Segoe UI" pitchFamily="34" charset="0"/>
              </a:rPr>
              <a:t>Instantiation of repeatable </a:t>
            </a:r>
            <a:r>
              <a:rPr lang="en-US" sz="1400" dirty="0" err="1">
                <a:gradFill>
                  <a:gsLst>
                    <a:gs pos="0">
                      <a:schemeClr val="tx2"/>
                    </a:gs>
                    <a:gs pos="100000">
                      <a:schemeClr val="tx2"/>
                    </a:gs>
                  </a:gsLst>
                  <a:lin ang="5400000" scaled="1"/>
                </a:gradFill>
                <a:latin typeface="Segoe UI"/>
                <a:ea typeface="Segoe UI" pitchFamily="34" charset="0"/>
                <a:cs typeface="Segoe UI" pitchFamily="34" charset="0"/>
              </a:rPr>
              <a:t>config</a:t>
            </a:r>
            <a:r>
              <a:rPr lang="en-US" sz="1400" dirty="0">
                <a:gradFill>
                  <a:gsLst>
                    <a:gs pos="0">
                      <a:schemeClr val="tx2"/>
                    </a:gs>
                    <a:gs pos="100000">
                      <a:schemeClr val="tx2"/>
                    </a:gs>
                  </a:gsLst>
                  <a:lin ang="5400000" scaled="1"/>
                </a:gradFill>
                <a:latin typeface="Segoe UI"/>
                <a:ea typeface="Segoe UI" pitchFamily="34" charset="0"/>
                <a:cs typeface="Segoe UI" pitchFamily="34" charset="0"/>
              </a:rPr>
              <a:t>.</a:t>
            </a:r>
            <a:endParaRPr lang="en-US" sz="1100" dirty="0">
              <a:gradFill>
                <a:gsLst>
                  <a:gs pos="0">
                    <a:schemeClr val="tx2"/>
                  </a:gs>
                  <a:gs pos="100000">
                    <a:schemeClr val="tx2"/>
                  </a:gs>
                </a:gsLst>
                <a:lin ang="5400000" scaled="1"/>
              </a:gradFill>
              <a:latin typeface="Segoe UI"/>
              <a:ea typeface="Segoe UI" pitchFamily="34" charset="0"/>
              <a:cs typeface="Segoe UI" pitchFamily="34" charset="0"/>
            </a:endParaRPr>
          </a:p>
          <a:p>
            <a:pPr defTabSz="932043">
              <a:defRPr/>
            </a:pP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Configuration </a:t>
            </a:r>
            <a:r>
              <a:rPr lang="en-US" sz="1200" i="1" dirty="0">
                <a:gradFill>
                  <a:gsLst>
                    <a:gs pos="0">
                      <a:schemeClr val="tx2"/>
                    </a:gs>
                    <a:gs pos="100000">
                      <a:schemeClr val="tx2"/>
                    </a:gs>
                  </a:gsLst>
                  <a:lin ang="5400000" scaled="1"/>
                </a:gradFill>
                <a:latin typeface="Segoe UI"/>
                <a:ea typeface="Segoe UI" pitchFamily="34" charset="0"/>
                <a:cs typeface="Segoe UI" pitchFamily="34" charset="0"/>
                <a:sym typeface="Wingdings" panose="05000000000000000000" pitchFamily="2" charset="2"/>
              </a:rPr>
              <a:t> </a:t>
            </a:r>
            <a:r>
              <a:rPr lang="en-US" sz="1200" i="1" dirty="0">
                <a:gradFill>
                  <a:gsLst>
                    <a:gs pos="0">
                      <a:schemeClr val="tx2"/>
                    </a:gs>
                    <a:gs pos="100000">
                      <a:schemeClr val="tx2"/>
                    </a:gs>
                  </a:gsLst>
                  <a:lin ang="5400000" scaled="1"/>
                </a:gradFill>
                <a:latin typeface="Segoe UI"/>
                <a:ea typeface="Segoe UI" pitchFamily="34" charset="0"/>
                <a:cs typeface="Segoe UI" pitchFamily="34" charset="0"/>
              </a:rPr>
              <a:t>Resource Group</a:t>
            </a:r>
          </a:p>
        </p:txBody>
      </p:sp>
      <p:sp>
        <p:nvSpPr>
          <p:cNvPr id="9" name="Title 1"/>
          <p:cNvSpPr>
            <a:spLocks noGrp="1"/>
          </p:cNvSpPr>
          <p:nvPr>
            <p:ph type="title"/>
          </p:nvPr>
        </p:nvSpPr>
        <p:spPr/>
        <p:txBody>
          <a:bodyPr/>
          <a:lstStyle/>
          <a:p>
            <a:r>
              <a:rPr lang="en-US" dirty="0"/>
              <a:t>Azure Resource Manager</a:t>
            </a:r>
          </a:p>
        </p:txBody>
      </p:sp>
      <p:grpSp>
        <p:nvGrpSpPr>
          <p:cNvPr id="2" name="Group 4"/>
          <p:cNvGrpSpPr>
            <a:grpSpLocks noChangeAspect="1"/>
          </p:cNvGrpSpPr>
          <p:nvPr/>
        </p:nvGrpSpPr>
        <p:grpSpPr bwMode="auto">
          <a:xfrm>
            <a:off x="4730621" y="841166"/>
            <a:ext cx="6908429" cy="5668941"/>
            <a:chOff x="2864" y="318"/>
            <a:chExt cx="4353"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 name="Freeform 5"/>
            <p:cNvSpPr>
              <a:spLocks/>
            </p:cNvSpPr>
            <p:nvPr/>
          </p:nvSpPr>
          <p:spPr bwMode="auto">
            <a:xfrm>
              <a:off x="286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19" name="Rectangle 16"/>
            <p:cNvSpPr>
              <a:spLocks noChangeArrowheads="1"/>
            </p:cNvSpPr>
            <p:nvPr/>
          </p:nvSpPr>
          <p:spPr bwMode="auto">
            <a:xfrm>
              <a:off x="3398" y="2838"/>
              <a:ext cx="27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a:gradFill>
                    <a:gsLst>
                      <a:gs pos="0">
                        <a:schemeClr val="bg1"/>
                      </a:gs>
                      <a:gs pos="100000">
                        <a:schemeClr val="bg1"/>
                      </a:gs>
                    </a:gsLst>
                    <a:lin ang="5400000" scaled="1"/>
                  </a:gradFill>
                  <a:latin typeface="+mj-lt"/>
                </a:rPr>
                <a:t>SQL</a:t>
              </a:r>
              <a:endParaRPr lang="en-US" altLang="en-US" dirty="0">
                <a:gradFill>
                  <a:gsLst>
                    <a:gs pos="0">
                      <a:schemeClr val="bg1"/>
                    </a:gs>
                    <a:gs pos="100000">
                      <a:schemeClr val="bg1"/>
                    </a:gs>
                  </a:gsLst>
                  <a:lin ang="5400000" scaled="1"/>
                </a:gradFill>
                <a:latin typeface="+mj-lt"/>
              </a:endParaRPr>
            </a:p>
          </p:txBody>
        </p:sp>
        <p:sp>
          <p:nvSpPr>
            <p:cNvPr id="20" name="Freeform 17"/>
            <p:cNvSpPr>
              <a:spLocks/>
            </p:cNvSpPr>
            <p:nvPr/>
          </p:nvSpPr>
          <p:spPr bwMode="auto">
            <a:xfrm>
              <a:off x="4327" y="2623"/>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4" name="Rectangle 31"/>
            <p:cNvSpPr>
              <a:spLocks noChangeArrowheads="1"/>
            </p:cNvSpPr>
            <p:nvPr/>
          </p:nvSpPr>
          <p:spPr bwMode="auto">
            <a:xfrm>
              <a:off x="4884" y="2838"/>
              <a:ext cx="61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200" dirty="0" err="1">
                  <a:gradFill>
                    <a:gsLst>
                      <a:gs pos="0">
                        <a:schemeClr val="bg1"/>
                      </a:gs>
                      <a:gs pos="100000">
                        <a:schemeClr val="bg1"/>
                      </a:gs>
                    </a:gsLst>
                    <a:lin ang="5400000" scaled="1"/>
                  </a:gradFill>
                  <a:latin typeface="+mj-lt"/>
                </a:rPr>
                <a:t>WebApp</a:t>
              </a:r>
              <a:endParaRPr lang="en-US" altLang="en-US" dirty="0">
                <a:gradFill>
                  <a:gsLst>
                    <a:gs pos="0">
                      <a:schemeClr val="bg1"/>
                    </a:gs>
                    <a:gs pos="100000">
                      <a:schemeClr val="bg1"/>
                    </a:gs>
                  </a:gsLst>
                  <a:lin ang="5400000" scaled="1"/>
                </a:gradFill>
                <a:latin typeface="+mj-lt"/>
              </a:endParaRPr>
            </a:p>
          </p:txBody>
        </p:sp>
        <p:sp>
          <p:nvSpPr>
            <p:cNvPr id="35" name="Freeform 32"/>
            <p:cNvSpPr>
              <a:spLocks/>
            </p:cNvSpPr>
            <p:nvPr/>
          </p:nvSpPr>
          <p:spPr bwMode="auto">
            <a:xfrm>
              <a:off x="5778" y="2584"/>
              <a:ext cx="1353" cy="647"/>
            </a:xfrm>
            <a:prstGeom prst="rect">
              <a:avLst/>
            </a:prstGeom>
            <a:solidFill>
              <a:srgbClr val="4E6C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7" name="Freeform 34"/>
            <p:cNvSpPr>
              <a:spLocks/>
            </p:cNvSpPr>
            <p:nvPr/>
          </p:nvSpPr>
          <p:spPr bwMode="auto">
            <a:xfrm>
              <a:off x="5855" y="2659"/>
              <a:ext cx="1358" cy="655"/>
            </a:xfrm>
            <a:prstGeom prst="rect">
              <a:avLst/>
            </a:pr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0" name="Rectangle 47"/>
            <p:cNvSpPr>
              <a:spLocks noChangeArrowheads="1"/>
            </p:cNvSpPr>
            <p:nvPr/>
          </p:nvSpPr>
          <p:spPr bwMode="auto">
            <a:xfrm>
              <a:off x="6417" y="2788"/>
              <a:ext cx="423"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a:gradFill>
                    <a:gsLst>
                      <a:gs pos="0">
                        <a:schemeClr val="bg1"/>
                      </a:gs>
                      <a:gs pos="100000">
                        <a:schemeClr val="bg1"/>
                      </a:gs>
                    </a:gsLst>
                    <a:lin ang="5400000" scaled="1"/>
                  </a:gradFill>
                  <a:latin typeface="+mj-lt"/>
                </a:rPr>
                <a:t>Virtual</a:t>
              </a:r>
            </a:p>
          </p:txBody>
        </p:sp>
        <p:sp>
          <p:nvSpPr>
            <p:cNvPr id="51" name="Rectangle 48"/>
            <p:cNvSpPr>
              <a:spLocks noChangeArrowheads="1"/>
            </p:cNvSpPr>
            <p:nvPr/>
          </p:nvSpPr>
          <p:spPr bwMode="auto">
            <a:xfrm>
              <a:off x="6417" y="2933"/>
              <a:ext cx="625"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961" dirty="0">
                  <a:gradFill>
                    <a:gsLst>
                      <a:gs pos="0">
                        <a:schemeClr val="bg1"/>
                      </a:gs>
                      <a:gs pos="100000">
                        <a:schemeClr val="bg1"/>
                      </a:gs>
                    </a:gsLst>
                    <a:lin ang="5400000" scaled="1"/>
                  </a:gradFill>
                  <a:latin typeface="+mj-lt"/>
                </a:rPr>
                <a:t>Machines</a:t>
              </a: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57" name="Rectangle 54"/>
            <p:cNvSpPr>
              <a:spLocks noChangeArrowheads="1"/>
            </p:cNvSpPr>
            <p:nvPr/>
          </p:nvSpPr>
          <p:spPr bwMode="auto">
            <a:xfrm>
              <a:off x="4652" y="539"/>
              <a:ext cx="686" cy="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2500" dirty="0">
                  <a:latin typeface="Segoe Pro Display Light" panose="020B0302040504020203" pitchFamily="34" charset="0"/>
                </a:rPr>
                <a:t>My App</a:t>
              </a:r>
              <a:endParaRPr lang="en-US" altLang="en-US" dirty="0"/>
            </a:p>
          </p:txBody>
        </p:sp>
        <p:sp>
          <p:nvSpPr>
            <p:cNvPr id="58" name="Rectangle 55"/>
            <p:cNvSpPr>
              <a:spLocks noChangeArrowheads="1"/>
            </p:cNvSpPr>
            <p:nvPr/>
          </p:nvSpPr>
          <p:spPr bwMode="auto">
            <a:xfrm>
              <a:off x="4671" y="738"/>
              <a:ext cx="0"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endParaRPr lang="en-US" altLang="en-US" dirty="0"/>
            </a:p>
          </p:txBody>
        </p:sp>
        <p:sp>
          <p:nvSpPr>
            <p:cNvPr id="59" name="Rectangle 56"/>
            <p:cNvSpPr>
              <a:spLocks noChangeArrowheads="1"/>
            </p:cNvSpPr>
            <p:nvPr/>
          </p:nvSpPr>
          <p:spPr bwMode="auto">
            <a:xfrm>
              <a:off x="4676" y="1020"/>
              <a:ext cx="66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800" b="1">
                  <a:latin typeface="Segoe Pro Display Semibold" panose="020B0702040504020203" pitchFamily="34" charset="0"/>
                </a:rPr>
                <a:t>[SQL CONFIG] VM (2x)</a:t>
              </a:r>
              <a:endParaRPr lang="en-US" altLang="en-US"/>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0" name="Freeform 67"/>
            <p:cNvSpPr>
              <a:spLocks/>
            </p:cNvSpPr>
            <p:nvPr/>
          </p:nvSpPr>
          <p:spPr bwMode="auto">
            <a:xfrm>
              <a:off x="6193" y="2059"/>
              <a:ext cx="681"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solidFill>
                  <a:schemeClr val="bg1"/>
                </a:solidFill>
                <a:latin typeface="Segoe UI"/>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dirty="0">
                  <a:solidFill>
                    <a:schemeClr val="bg1"/>
                  </a:solidFill>
                  <a:latin typeface="Segoe UI Semibold" panose="020B0702040204020203" pitchFamily="34" charset="0"/>
                </a:rPr>
                <a:t>DEPENDS ON SQL</a:t>
              </a:r>
              <a:endParaRPr lang="en-US" altLang="en-US" dirty="0">
                <a:solidFill>
                  <a:schemeClr val="bg1"/>
                </a:solidFill>
              </a:endParaRPr>
            </a:p>
          </p:txBody>
        </p:sp>
        <p:sp>
          <p:nvSpPr>
            <p:cNvPr id="72" name="Freeform 69"/>
            <p:cNvSpPr>
              <a:spLocks/>
            </p:cNvSpPr>
            <p:nvPr/>
          </p:nvSpPr>
          <p:spPr bwMode="auto">
            <a:xfrm>
              <a:off x="4669" y="2059"/>
              <a:ext cx="682" cy="254"/>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900" b="1">
                  <a:solidFill>
                    <a:schemeClr val="bg1"/>
                  </a:solidFill>
                  <a:latin typeface="Segoe UI Semibold" panose="020B0702040204020203" pitchFamily="34" charset="0"/>
                </a:rPr>
                <a:t>DEPENDS ON SQL</a:t>
              </a:r>
              <a:endParaRPr lang="en-US" altLang="en-US">
                <a:solidFill>
                  <a:schemeClr val="bg1"/>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7" name="Freeform 74"/>
            <p:cNvSpPr>
              <a:spLocks/>
            </p:cNvSpPr>
            <p:nvPr/>
          </p:nvSpPr>
          <p:spPr bwMode="auto">
            <a:xfrm>
              <a:off x="3929" y="3635"/>
              <a:ext cx="681" cy="255"/>
            </a:xfrm>
            <a:prstGeom prst="rect">
              <a:avLst/>
            </a:prstGeom>
            <a:solidFill>
              <a:srgbClr val="0075C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3">
                <a:defRPr/>
              </a:pPr>
              <a:endParaRPr lang="en-US">
                <a:latin typeface="Segoe UI"/>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SQL</a:t>
              </a:r>
              <a:endParaRPr lang="en-US" altLang="en-US" dirty="0">
                <a:solidFill>
                  <a:schemeClr val="bg1"/>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C</a:t>
              </a:r>
              <a:endParaRPr lang="en-US" altLang="en-US" dirty="0">
                <a:solidFill>
                  <a:schemeClr val="bg1"/>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3">
                <a:defRPr/>
              </a:pPr>
              <a:r>
                <a:rPr lang="en-US" altLang="en-US" sz="1100" b="1" dirty="0">
                  <a:solidFill>
                    <a:schemeClr val="bg1"/>
                  </a:solidFill>
                  <a:latin typeface="Segoe UI Semibold" panose="020B0702040204020203" pitchFamily="34" charset="0"/>
                </a:rPr>
                <a:t>ONFIG</a:t>
              </a:r>
              <a:endParaRPr lang="en-US" altLang="en-US" dirty="0">
                <a:solidFill>
                  <a:schemeClr val="bg1"/>
                </a:solidFill>
              </a:endParaRPr>
            </a:p>
          </p:txBody>
        </p:sp>
      </p:grpSp>
      <p:sp>
        <p:nvSpPr>
          <p:cNvPr id="4" name="TextBox 3"/>
          <p:cNvSpPr txBox="1"/>
          <p:nvPr/>
        </p:nvSpPr>
        <p:spPr>
          <a:xfrm>
            <a:off x="9500499" y="5592524"/>
            <a:ext cx="2036185"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0">
                      <a:schemeClr val="tx2"/>
                    </a:gs>
                    <a:gs pos="100000">
                      <a:schemeClr val="tx2"/>
                    </a:gs>
                  </a:gsLst>
                  <a:lin ang="5400000" scaled="1"/>
                </a:gradFill>
              </a:rPr>
              <a:t>Install Java stack post provisioning</a:t>
            </a:r>
          </a:p>
        </p:txBody>
      </p:sp>
    </p:spTree>
    <p:extLst>
      <p:ext uri="{BB962C8B-B14F-4D97-AF65-F5344CB8AC3E}">
        <p14:creationId xmlns:p14="http://schemas.microsoft.com/office/powerpoint/2010/main" val="3043146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2174021"/>
            <a:ext cx="12192000" cy="46982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1200555" y="4169608"/>
            <a:ext cx="4108031" cy="103578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p:cNvSpPr>
          <p:nvPr/>
        </p:nvSpPr>
        <p:spPr bwMode="auto">
          <a:xfrm>
            <a:off x="7794437" y="3045607"/>
            <a:ext cx="3346844" cy="20431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2">
              <a:lumMod val="20000"/>
              <a:lumOff val="80000"/>
            </a:scheme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endParaRPr lang="en-US" sz="1152" dirty="0">
              <a:solidFill>
                <a:srgbClr val="505050"/>
              </a:solidFill>
            </a:endParaRPr>
          </a:p>
        </p:txBody>
      </p:sp>
      <p:sp>
        <p:nvSpPr>
          <p:cNvPr id="16" name="Text Placeholder 2"/>
          <p:cNvSpPr txBox="1">
            <a:spLocks/>
          </p:cNvSpPr>
          <p:nvPr/>
        </p:nvSpPr>
        <p:spPr>
          <a:xfrm>
            <a:off x="8349728" y="5205390"/>
            <a:ext cx="2236263" cy="445579"/>
          </a:xfrm>
          <a:prstGeom prst="rect">
            <a:avLst/>
          </a:prstGeom>
        </p:spPr>
        <p:txBody>
          <a:bodyPr lIns="179259" tIns="143407" rIns="179259" bIns="14340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gradFill>
                  <a:gsLst>
                    <a:gs pos="87611">
                      <a:srgbClr val="FFFFFF"/>
                    </a:gs>
                    <a:gs pos="58000">
                      <a:srgbClr val="FFFFFF"/>
                    </a:gs>
                  </a:gsLst>
                  <a:lin ang="5400000" scaled="0"/>
                </a:gradFill>
                <a:latin typeface="Segoe UI Semibold" panose="020B0702040204020203" pitchFamily="34" charset="0"/>
                <a:cs typeface="Segoe UI Semibold" panose="020B0702040204020203" pitchFamily="34" charset="0"/>
              </a:rPr>
              <a:t>DocumentDB</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8" y="3890117"/>
            <a:ext cx="941521" cy="1049182"/>
          </a:xfrm>
          <a:prstGeom prst="rect">
            <a:avLst/>
          </a:prstGeom>
        </p:spPr>
      </p:pic>
      <p:pic>
        <p:nvPicPr>
          <p:cNvPr id="12" name="Content Placeholder 3"/>
          <p:cNvPicPr>
            <a:picLocks noGrp="1" noChangeAspect="1"/>
          </p:cNvPicPr>
          <p:nvPr/>
        </p:nvPicPr>
        <p:blipFill rotWithShape="1">
          <a:blip r:embed="rId4" cstate="print">
            <a:extLst>
              <a:ext uri="{28A0092B-C50C-407E-A947-70E740481C1C}">
                <a14:useLocalDpi xmlns:a14="http://schemas.microsoft.com/office/drawing/2010/main" val="0"/>
              </a:ext>
            </a:extLst>
          </a:blip>
          <a:srcRect l="35867" t="27107" r="49744" b="56211"/>
          <a:stretch/>
        </p:blipFill>
        <p:spPr>
          <a:xfrm>
            <a:off x="1424631" y="4421966"/>
            <a:ext cx="958806" cy="597532"/>
          </a:xfrm>
          <a:prstGeom prst="rect">
            <a:avLst/>
          </a:prstGeom>
        </p:spPr>
      </p:pic>
      <p:cxnSp>
        <p:nvCxnSpPr>
          <p:cNvPr id="5" name="Straight Connector 4"/>
          <p:cNvCxnSpPr/>
          <p:nvPr/>
        </p:nvCxnSpPr>
        <p:spPr>
          <a:xfrm>
            <a:off x="2545002" y="4318990"/>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308586" y="4687499"/>
            <a:ext cx="2390127"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8586" y="4284535"/>
            <a:ext cx="2240744"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REST over HTTPS/TCP</a:t>
            </a:r>
          </a:p>
        </p:txBody>
      </p:sp>
      <p:sp>
        <p:nvSpPr>
          <p:cNvPr id="17" name="Rectangle 16"/>
          <p:cNvSpPr/>
          <p:nvPr/>
        </p:nvSpPr>
        <p:spPr bwMode="auto">
          <a:xfrm>
            <a:off x="1200555" y="3050992"/>
            <a:ext cx="4108031" cy="103578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3"/>
          <p:cNvPicPr>
            <a:picLocks noGrp="1" noChangeAspect="1"/>
          </p:cNvPicPr>
          <p:nvPr/>
        </p:nvPicPr>
        <p:blipFill rotWithShape="1">
          <a:blip r:embed="rId5" cstate="print">
            <a:extLst>
              <a:ext uri="{28A0092B-C50C-407E-A947-70E740481C1C}">
                <a14:useLocalDpi xmlns:a14="http://schemas.microsoft.com/office/drawing/2010/main" val="0"/>
              </a:ext>
            </a:extLst>
          </a:blip>
          <a:srcRect l="35868" t="27107" r="48440" b="56211"/>
          <a:stretch/>
        </p:blipFill>
        <p:spPr>
          <a:xfrm>
            <a:off x="1424630" y="3303350"/>
            <a:ext cx="1045681" cy="597532"/>
          </a:xfrm>
          <a:prstGeom prst="rect">
            <a:avLst/>
          </a:prstGeom>
        </p:spPr>
      </p:pic>
      <p:cxnSp>
        <p:nvCxnSpPr>
          <p:cNvPr id="19" name="Straight Connector 18"/>
          <p:cNvCxnSpPr/>
          <p:nvPr/>
        </p:nvCxnSpPr>
        <p:spPr>
          <a:xfrm>
            <a:off x="2545002" y="3200374"/>
            <a:ext cx="0" cy="7005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308588" y="3568884"/>
            <a:ext cx="2912968" cy="3193"/>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8587" y="3165919"/>
            <a:ext cx="2838277" cy="479676"/>
          </a:xfrm>
          <a:prstGeom prst="rect">
            <a:avLst/>
          </a:prstGeom>
          <a:noFill/>
        </p:spPr>
        <p:txBody>
          <a:bodyPr wrap="square" lIns="179259" tIns="143407" rIns="179259" bIns="143407" rtlCol="0">
            <a:spAutoFit/>
          </a:bodyPr>
          <a:lstStyle/>
          <a:p>
            <a:pPr defTabSz="896214">
              <a:lnSpc>
                <a:spcPct val="90000"/>
              </a:lnSpc>
              <a:spcAft>
                <a:spcPts val="588"/>
              </a:spcAft>
            </a:pPr>
            <a:r>
              <a:rPr lang="en-US" sz="1371" kern="0" dirty="0">
                <a:gradFill>
                  <a:gsLst>
                    <a:gs pos="2917">
                      <a:srgbClr val="FFFFFF"/>
                    </a:gs>
                    <a:gs pos="30000">
                      <a:srgbClr val="FFFFFF"/>
                    </a:gs>
                  </a:gsLst>
                  <a:lin ang="5400000" scaled="0"/>
                </a:gradFill>
                <a:latin typeface="Consolas" panose="020B0609020204030204" pitchFamily="49" charset="0"/>
              </a:rPr>
              <a:t>MongoDB wire protocol</a:t>
            </a:r>
          </a:p>
        </p:txBody>
      </p:sp>
      <p:pic>
        <p:nvPicPr>
          <p:cNvPr id="7" name="Picture 6"/>
          <p:cNvPicPr>
            <a:picLocks noChangeAspect="1"/>
          </p:cNvPicPr>
          <p:nvPr/>
        </p:nvPicPr>
        <p:blipFill>
          <a:blip r:embed="rId6"/>
          <a:stretch>
            <a:fillRect/>
          </a:stretch>
        </p:blipFill>
        <p:spPr>
          <a:xfrm>
            <a:off x="1271671" y="3200373"/>
            <a:ext cx="1251082" cy="773396"/>
          </a:xfrm>
          <a:prstGeom prst="rect">
            <a:avLst/>
          </a:prstGeom>
        </p:spPr>
      </p:pic>
      <p:sp>
        <p:nvSpPr>
          <p:cNvPr id="22" name="TextBox 21"/>
          <p:cNvSpPr txBox="1"/>
          <p:nvPr/>
        </p:nvSpPr>
        <p:spPr>
          <a:xfrm>
            <a:off x="2864762" y="3700359"/>
            <a:ext cx="2014429" cy="452526"/>
          </a:xfrm>
          <a:prstGeom prst="rect">
            <a:avLst/>
          </a:prstGeom>
          <a:noFill/>
        </p:spPr>
        <p:txBody>
          <a:bodyPr wrap="square" lIns="179259" tIns="143407" rIns="179259" bIns="143407"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Consolas" panose="020B0609020204030204" pitchFamily="49" charset="0"/>
              </a:rPr>
              <a:t>drivers for MongoDB</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533" y="4076989"/>
            <a:ext cx="764842" cy="764842"/>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4383" y="4039546"/>
            <a:ext cx="764842" cy="764842"/>
          </a:xfrm>
          <a:prstGeom prst="rect">
            <a:avLst/>
          </a:prstGeom>
        </p:spPr>
      </p:pic>
      <p:sp>
        <p:nvSpPr>
          <p:cNvPr id="25" name="TextBox 24"/>
          <p:cNvSpPr txBox="1"/>
          <p:nvPr/>
        </p:nvSpPr>
        <p:spPr>
          <a:xfrm>
            <a:off x="2863359" y="457484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26" name="TextBox 25"/>
          <p:cNvSpPr txBox="1"/>
          <p:nvPr/>
        </p:nvSpPr>
        <p:spPr>
          <a:xfrm>
            <a:off x="3933883" y="4581202"/>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977" y="2961278"/>
            <a:ext cx="764842" cy="764842"/>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0274" y="2923836"/>
            <a:ext cx="764842" cy="764842"/>
          </a:xfrm>
          <a:prstGeom prst="rect">
            <a:avLst/>
          </a:prstGeom>
        </p:spPr>
      </p:pic>
      <p:sp>
        <p:nvSpPr>
          <p:cNvPr id="29" name="TextBox 28"/>
          <p:cNvSpPr txBox="1"/>
          <p:nvPr/>
        </p:nvSpPr>
        <p:spPr>
          <a:xfrm>
            <a:off x="2777957" y="3356111"/>
            <a:ext cx="75475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Java</a:t>
            </a:r>
          </a:p>
        </p:txBody>
      </p:sp>
      <p:sp>
        <p:nvSpPr>
          <p:cNvPr id="30" name="TextBox 29"/>
          <p:cNvSpPr txBox="1"/>
          <p:nvPr/>
        </p:nvSpPr>
        <p:spPr>
          <a:xfrm>
            <a:off x="4159577" y="3377578"/>
            <a:ext cx="786815"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.NET</a:t>
            </a:r>
          </a:p>
        </p:txBody>
      </p:sp>
      <p:sp>
        <p:nvSpPr>
          <p:cNvPr id="31" name="TextBox 30"/>
          <p:cNvSpPr txBox="1"/>
          <p:nvPr/>
        </p:nvSpPr>
        <p:spPr>
          <a:xfrm>
            <a:off x="4206135" y="3071726"/>
            <a:ext cx="825288" cy="534041"/>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Ruby</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0267" y="3365129"/>
            <a:ext cx="552660" cy="552660"/>
          </a:xfrm>
          <a:prstGeom prst="rect">
            <a:avLst/>
          </a:prstGeom>
        </p:spPr>
      </p:pic>
      <p:sp>
        <p:nvSpPr>
          <p:cNvPr id="9" name="TextBox 8"/>
          <p:cNvSpPr txBox="1"/>
          <p:nvPr/>
        </p:nvSpPr>
        <p:spPr>
          <a:xfrm>
            <a:off x="4744488" y="3190773"/>
            <a:ext cx="514455" cy="529237"/>
          </a:xfrm>
          <a:prstGeom prst="rect">
            <a:avLst/>
          </a:prstGeom>
          <a:noFill/>
        </p:spPr>
        <p:txBody>
          <a:bodyPr wrap="none" lIns="179259" tIns="143407" rIns="179259" bIns="143407" rtlCol="0">
            <a:spAutoFit/>
          </a:bodyPr>
          <a:lstStyle/>
          <a:p>
            <a:pPr defTabSz="896214">
              <a:lnSpc>
                <a:spcPct val="90000"/>
              </a:lnSpc>
              <a:spcAft>
                <a:spcPts val="588"/>
              </a:spcAft>
            </a:pPr>
            <a:r>
              <a:rPr lang="en-US" sz="1765" kern="0" dirty="0">
                <a:solidFill>
                  <a:srgbClr val="7D7D7D"/>
                </a:solidFill>
              </a:rPr>
              <a:t>…</a:t>
            </a:r>
          </a:p>
        </p:txBody>
      </p:sp>
      <p:sp>
        <p:nvSpPr>
          <p:cNvPr id="6" name="Title 5"/>
          <p:cNvSpPr>
            <a:spLocks noGrp="1"/>
          </p:cNvSpPr>
          <p:nvPr>
            <p:ph type="title"/>
          </p:nvPr>
        </p:nvSpPr>
        <p:spPr/>
        <p:txBody>
          <a:bodyPr/>
          <a:lstStyle/>
          <a:p>
            <a:r>
              <a:rPr lang="en-US" dirty="0" err="1"/>
              <a:t>DocumentDB</a:t>
            </a:r>
            <a:r>
              <a:rPr lang="en-US" dirty="0"/>
              <a:t>: Tools, SDKs and protocol support for MongoDB</a:t>
            </a:r>
          </a:p>
        </p:txBody>
      </p:sp>
    </p:spTree>
    <p:extLst>
      <p:ext uri="{BB962C8B-B14F-4D97-AF65-F5344CB8AC3E}">
        <p14:creationId xmlns:p14="http://schemas.microsoft.com/office/powerpoint/2010/main" val="567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r>
              <a:rPr lang="en-US" baseline="0" dirty="0"/>
              <a:t> Node on Azure</a:t>
            </a:r>
            <a:endParaRPr lang="en-US" dirty="0"/>
          </a:p>
        </p:txBody>
      </p:sp>
      <p:sp>
        <p:nvSpPr>
          <p:cNvPr id="3" name="Content Placeholder 2"/>
          <p:cNvSpPr>
            <a:spLocks noGrp="1"/>
          </p:cNvSpPr>
          <p:nvPr>
            <p:ph idx="1"/>
          </p:nvPr>
        </p:nvSpPr>
        <p:spPr/>
        <p:txBody>
          <a:bodyPr/>
          <a:lstStyle/>
          <a:p>
            <a:r>
              <a:rPr lang="en-US" dirty="0"/>
              <a:t>Options abound for hosting your app on Azure</a:t>
            </a:r>
          </a:p>
        </p:txBody>
      </p:sp>
    </p:spTree>
    <p:extLst>
      <p:ext uri="{BB962C8B-B14F-4D97-AF65-F5344CB8AC3E}">
        <p14:creationId xmlns:p14="http://schemas.microsoft.com/office/powerpoint/2010/main" val="3231726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get some Intelligence into our app!</a:t>
            </a:r>
          </a:p>
        </p:txBody>
      </p:sp>
      <p:sp>
        <p:nvSpPr>
          <p:cNvPr id="3" name="Text Placeholder 2"/>
          <p:cNvSpPr>
            <a:spLocks noGrp="1"/>
          </p:cNvSpPr>
          <p:nvPr>
            <p:ph type="body" idx="4294967295"/>
          </p:nvPr>
        </p:nvSpPr>
        <p:spPr/>
        <p:txBody>
          <a:bodyPr/>
          <a:lstStyle/>
          <a:p>
            <a:r>
              <a:rPr lang="en-US" dirty="0"/>
              <a:t>Cognitive Services APIs provide services that your app can use no matter where it is hosted!</a:t>
            </a:r>
          </a:p>
          <a:p>
            <a:r>
              <a:rPr lang="en-US" dirty="0"/>
              <a:t>Vision – Detect faces, emotions and respond within your app</a:t>
            </a:r>
          </a:p>
          <a:p>
            <a:r>
              <a:rPr lang="en-US" dirty="0"/>
              <a:t>Speech – Recognize speech, translate to text. </a:t>
            </a:r>
          </a:p>
          <a:p>
            <a:r>
              <a:rPr lang="en-US" dirty="0"/>
              <a:t>Language – Spell Check, Linguistic analysis, Text Analytics. </a:t>
            </a:r>
          </a:p>
          <a:p>
            <a:r>
              <a:rPr lang="en-US" dirty="0"/>
              <a:t>Knowledge – Academic, Entity Linking, Knowledge Exploration, Recommendations</a:t>
            </a:r>
          </a:p>
          <a:p>
            <a:r>
              <a:rPr lang="en-US" dirty="0"/>
              <a:t>Search – Numerous Bing Search Services for Images, News, Videos, and general Web Search. </a:t>
            </a:r>
          </a:p>
        </p:txBody>
      </p:sp>
    </p:spTree>
    <p:extLst>
      <p:ext uri="{BB962C8B-B14F-4D97-AF65-F5344CB8AC3E}">
        <p14:creationId xmlns:p14="http://schemas.microsoft.com/office/powerpoint/2010/main" val="366081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Setup</a:t>
            </a:r>
          </a:p>
        </p:txBody>
      </p:sp>
      <p:sp>
        <p:nvSpPr>
          <p:cNvPr id="3" name="Text Placeholder 2"/>
          <p:cNvSpPr>
            <a:spLocks noGrp="1"/>
          </p:cNvSpPr>
          <p:nvPr>
            <p:ph type="body" idx="4294967295"/>
          </p:nvPr>
        </p:nvSpPr>
        <p:spPr/>
        <p:txBody>
          <a:bodyPr/>
          <a:lstStyle/>
          <a:p>
            <a:r>
              <a:rPr lang="en-US" dirty="0"/>
              <a:t>You need an Azure Subscription (Various options to get them, Trial, </a:t>
            </a:r>
            <a:r>
              <a:rPr lang="en-US" dirty="0" err="1"/>
              <a:t>AzurePass</a:t>
            </a:r>
            <a:r>
              <a:rPr lang="en-US" dirty="0"/>
              <a:t>, Dev</a:t>
            </a:r>
            <a:r>
              <a:rPr lang="en-US" baseline="0" dirty="0"/>
              <a:t> Essentials, MSDN, Company Subscription)</a:t>
            </a:r>
          </a:p>
          <a:p>
            <a:pPr lvl="1"/>
            <a:r>
              <a:rPr lang="en-US" dirty="0"/>
              <a:t>NOTE: Will need this regardless of whether you host your app in Azure. This is to enable you to utilize the services within your app. </a:t>
            </a:r>
            <a:endParaRPr lang="en-US" baseline="0" dirty="0"/>
          </a:p>
          <a:p>
            <a:r>
              <a:rPr lang="en-US" baseline="0" dirty="0"/>
              <a:t>You will need to set up Application Keys for our Cognitive Services</a:t>
            </a:r>
          </a:p>
          <a:p>
            <a:pPr lvl="1"/>
            <a:r>
              <a:rPr lang="en-US" dirty="0"/>
              <a:t>[TODO: Insert Instructions Here OR Make a demo slide and show it]</a:t>
            </a:r>
          </a:p>
          <a:p>
            <a:pPr lvl="0"/>
            <a:endParaRPr lang="en-US" dirty="0"/>
          </a:p>
        </p:txBody>
      </p:sp>
    </p:spTree>
    <p:extLst>
      <p:ext uri="{BB962C8B-B14F-4D97-AF65-F5344CB8AC3E}">
        <p14:creationId xmlns:p14="http://schemas.microsoft.com/office/powerpoint/2010/main" val="1579938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674"/>
            <a:ext cx="11474175" cy="1158629"/>
          </a:xfrm>
        </p:spPr>
        <p:txBody>
          <a:bodyPr/>
          <a:lstStyle/>
          <a:p>
            <a:r>
              <a:rPr lang="en-US" dirty="0"/>
              <a:t>Demo – Cognitive Services</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4924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We want to hear from YOU!</a:t>
            </a:r>
          </a:p>
        </p:txBody>
      </p:sp>
      <p:sp>
        <p:nvSpPr>
          <p:cNvPr id="10" name="Text Placeholder 9"/>
          <p:cNvSpPr>
            <a:spLocks noGrp="1"/>
          </p:cNvSpPr>
          <p:nvPr>
            <p:ph type="body" sz="quarter" idx="10"/>
          </p:nvPr>
        </p:nvSpPr>
        <p:spPr>
          <a:xfrm>
            <a:off x="269239" y="1189495"/>
            <a:ext cx="11653523" cy="5038830"/>
          </a:xfrm>
        </p:spPr>
        <p:txBody>
          <a:bodyPr/>
          <a:lstStyle/>
          <a:p>
            <a:pPr marL="560241" indent="-560241">
              <a:buFont typeface="Arial" panose="020B0604020202020204" pitchFamily="34" charset="0"/>
              <a:buChar char="•"/>
            </a:pPr>
            <a:r>
              <a:rPr lang="en-US" dirty="0"/>
              <a:t>SDK Feedback – </a:t>
            </a:r>
            <a:r>
              <a:rPr lang="en-US" dirty="0">
                <a:hlinkClick r:id="rId2"/>
              </a:rPr>
              <a:t>https://github.com/Azure/azure-sdk-for-node</a:t>
            </a:r>
            <a:r>
              <a:rPr lang="en-US" dirty="0"/>
              <a:t> </a:t>
            </a:r>
          </a:p>
          <a:p>
            <a:pPr marL="560241" indent="-560241">
              <a:buFont typeface="Arial" panose="020B0604020202020204" pitchFamily="34" charset="0"/>
              <a:buChar char="•"/>
            </a:pPr>
            <a:r>
              <a:rPr lang="en-US" dirty="0"/>
              <a:t>General Feedback</a:t>
            </a:r>
          </a:p>
          <a:p>
            <a:pPr marL="560241" lvl="1" indent="-560241">
              <a:buFont typeface="Arial" panose="020B0604020202020204" pitchFamily="34" charset="0"/>
              <a:buChar char="•"/>
            </a:pPr>
            <a:r>
              <a:rPr lang="en-US" dirty="0"/>
              <a:t>Feedback.azure.com (Use the General Category and Indicate Node: Feedback) </a:t>
            </a:r>
          </a:p>
          <a:p>
            <a:pPr marL="560241" indent="-560241">
              <a:buFont typeface="Arial" panose="020B0604020202020204" pitchFamily="34" charset="0"/>
              <a:buChar char="•"/>
            </a:pPr>
            <a:r>
              <a:rPr lang="en-US" dirty="0"/>
              <a:t>Community Support (We are there </a:t>
            </a:r>
            <a:r>
              <a:rPr lang="en-US" dirty="0">
                <a:sym typeface="Wingdings" panose="05000000000000000000" pitchFamily="2" charset="2"/>
              </a:rPr>
              <a:t> ) </a:t>
            </a:r>
          </a:p>
          <a:p>
            <a:pPr marL="560241" lvl="1" indent="-560241">
              <a:buFont typeface="Arial" panose="020B0604020202020204" pitchFamily="34" charset="0"/>
              <a:buChar char="•"/>
            </a:pPr>
            <a:r>
              <a:rPr lang="en-US" dirty="0">
                <a:sym typeface="Wingdings" panose="05000000000000000000" pitchFamily="2" charset="2"/>
              </a:rPr>
              <a:t>Stack Overflow – Tag with Node &amp; Azure</a:t>
            </a:r>
          </a:p>
          <a:p>
            <a:pPr marL="560241" indent="-560241">
              <a:buFont typeface="Arial" panose="020B0604020202020204" pitchFamily="34" charset="0"/>
              <a:buChar char="•"/>
            </a:pPr>
            <a:r>
              <a:rPr lang="en-US" dirty="0">
                <a:sym typeface="Wingdings" panose="05000000000000000000" pitchFamily="2" charset="2"/>
              </a:rPr>
              <a:t>Twitter</a:t>
            </a: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OpenAtMicrosoft</a:t>
            </a:r>
            <a:endParaRPr lang="en-US" dirty="0">
              <a:sym typeface="Wingdings" panose="05000000000000000000" pitchFamily="2" charset="2"/>
            </a:endParaRPr>
          </a:p>
          <a:p>
            <a:pPr marL="560241" lvl="1" indent="-560241">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AzureCloudDev</a:t>
            </a:r>
            <a:endParaRPr lang="en-US" dirty="0"/>
          </a:p>
        </p:txBody>
      </p:sp>
    </p:spTree>
    <p:extLst>
      <p:ext uri="{BB962C8B-B14F-4D97-AF65-F5344CB8AC3E}">
        <p14:creationId xmlns:p14="http://schemas.microsoft.com/office/powerpoint/2010/main" val="28109233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5274277" y="4549531"/>
            <a:ext cx="6723186" cy="213622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ct val="0"/>
              </a:spcBef>
            </a:pPr>
            <a:r>
              <a:rPr lang="en-US" sz="2353" dirty="0">
                <a:gradFill>
                  <a:gsLst>
                    <a:gs pos="24779">
                      <a:srgbClr val="292929"/>
                    </a:gs>
                    <a:gs pos="52000">
                      <a:srgbClr val="292929"/>
                    </a:gs>
                  </a:gsLst>
                  <a:lin ang="5400000" scaled="1"/>
                </a:gradFill>
                <a:latin typeface="+mn-lt"/>
              </a:rPr>
              <a:t>From your PC or Tablet visit MyIgnite at </a:t>
            </a:r>
            <a:r>
              <a:rPr lang="en-US" sz="2353" dirty="0">
                <a:gradFill>
                  <a:gsLst>
                    <a:gs pos="24779">
                      <a:srgbClr val="292929"/>
                    </a:gs>
                    <a:gs pos="52000">
                      <a:srgbClr val="292929"/>
                    </a:gs>
                  </a:gsLst>
                  <a:lin ang="5400000" scaled="1"/>
                </a:gradFill>
                <a:latin typeface="+mn-lt"/>
                <a:hlinkClick r:id="rId3"/>
              </a:rPr>
              <a:t>http://myignite.microsoft.com</a:t>
            </a:r>
            <a:endParaRPr lang="en-US" sz="2353" dirty="0">
              <a:gradFill>
                <a:gsLst>
                  <a:gs pos="24779">
                    <a:srgbClr val="292929"/>
                  </a:gs>
                  <a:gs pos="52000">
                    <a:srgbClr val="292929"/>
                  </a:gs>
                </a:gsLst>
                <a:lin ang="5400000" scaled="1"/>
              </a:gradFill>
              <a:latin typeface="+mn-lt"/>
            </a:endParaRPr>
          </a:p>
          <a:p>
            <a:pPr defTabSz="914367">
              <a:spcBef>
                <a:spcPct val="0"/>
              </a:spcBef>
            </a:pPr>
            <a:endParaRPr lang="en-US" sz="2353" dirty="0">
              <a:gradFill>
                <a:gsLst>
                  <a:gs pos="24779">
                    <a:srgbClr val="292929"/>
                  </a:gs>
                  <a:gs pos="52000">
                    <a:srgbClr val="292929"/>
                  </a:gs>
                </a:gsLst>
                <a:lin ang="5400000" scaled="1"/>
              </a:gradFill>
              <a:latin typeface="+mn-lt"/>
            </a:endParaRPr>
          </a:p>
          <a:p>
            <a:pPr defTabSz="914367">
              <a:spcBef>
                <a:spcPct val="0"/>
              </a:spcBef>
            </a:pPr>
            <a:r>
              <a:rPr lang="en-US" sz="2353"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353" dirty="0">
                <a:gradFill>
                  <a:gsLst>
                    <a:gs pos="24779">
                      <a:srgbClr val="292929"/>
                    </a:gs>
                    <a:gs pos="52000">
                      <a:srgbClr val="292929"/>
                    </a:gs>
                  </a:gsLst>
                  <a:lin ang="5400000" scaled="1"/>
                </a:gradFill>
                <a:latin typeface="+mn-lt"/>
                <a:hlinkClick r:id="rId4"/>
              </a:rPr>
              <a:t>https://aka.ms/ignite.mobileapp</a:t>
            </a:r>
            <a:r>
              <a:rPr lang="en-US" sz="2353"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274277" y="289957"/>
            <a:ext cx="6650804" cy="897983"/>
          </a:xfrm>
          <a:prstGeom prst="rect">
            <a:avLst/>
          </a:prstGeom>
        </p:spPr>
        <p:txBody>
          <a:bodyPr lIns="179285" tIns="143428" rIns="179285" bIns="143428"/>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3921" dirty="0">
                <a:gradFill>
                  <a:gsLst>
                    <a:gs pos="24779">
                      <a:srgbClr val="292929"/>
                    </a:gs>
                    <a:gs pos="52000">
                      <a:srgbClr val="292929"/>
                    </a:gs>
                  </a:gsLst>
                  <a:lin ang="5400000" scaled="1"/>
                </a:gradFill>
              </a:rPr>
              <a:t>Please evaluate this session</a:t>
            </a:r>
          </a:p>
          <a:p>
            <a:pPr>
              <a:lnSpc>
                <a:spcPct val="80000"/>
              </a:lnSpc>
            </a:pPr>
            <a:r>
              <a:rPr lang="en-US" sz="3137" dirty="0">
                <a:gradFill>
                  <a:gsLst>
                    <a:gs pos="24779">
                      <a:srgbClr val="292929"/>
                    </a:gs>
                    <a:gs pos="52000">
                      <a:srgbClr val="292929"/>
                    </a:gs>
                  </a:gsLst>
                  <a:lin ang="5400000" scaled="1"/>
                </a:gradFill>
              </a:rPr>
              <a:t>Your feedback is important to us!</a:t>
            </a:r>
            <a:endParaRPr sz="3529"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1" y="486"/>
            <a:ext cx="4828867" cy="6857650"/>
          </a:xfrm>
          <a:prstGeom prst="rect">
            <a:avLst/>
          </a:prstGeom>
        </p:spPr>
      </p:pic>
      <p:pic>
        <p:nvPicPr>
          <p:cNvPr id="2" name="Picture 1"/>
          <p:cNvPicPr>
            <a:picLocks noChangeAspect="1"/>
          </p:cNvPicPr>
          <p:nvPr/>
        </p:nvPicPr>
        <p:blipFill>
          <a:blip r:embed="rId6"/>
          <a:stretch>
            <a:fillRect/>
          </a:stretch>
        </p:blipFill>
        <p:spPr>
          <a:xfrm>
            <a:off x="6979041" y="1450232"/>
            <a:ext cx="3062785" cy="3062785"/>
          </a:xfrm>
          <a:prstGeom prst="rect">
            <a:avLst/>
          </a:prstGeom>
        </p:spPr>
      </p:pic>
    </p:spTree>
    <p:extLst>
      <p:ext uri="{BB962C8B-B14F-4D97-AF65-F5344CB8AC3E}">
        <p14:creationId xmlns:p14="http://schemas.microsoft.com/office/powerpoint/2010/main" val="234017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31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918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7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Add Value to Node.js Development on Azure</a:t>
            </a:r>
          </a:p>
        </p:txBody>
      </p:sp>
      <p:sp>
        <p:nvSpPr>
          <p:cNvPr id="5" name="Text Placeholder 4"/>
          <p:cNvSpPr>
            <a:spLocks noGrp="1"/>
          </p:cNvSpPr>
          <p:nvPr>
            <p:ph type="body" sz="quarter" idx="12"/>
          </p:nvPr>
        </p:nvSpPr>
        <p:spPr>
          <a:xfrm>
            <a:off x="269302" y="3441246"/>
            <a:ext cx="11294830" cy="1792072"/>
          </a:xfrm>
        </p:spPr>
        <p:txBody>
          <a:bodyPr/>
          <a:lstStyle/>
          <a:p>
            <a:r>
              <a:rPr lang="en-US" dirty="0"/>
              <a:t>Steve Walker</a:t>
            </a:r>
          </a:p>
          <a:p>
            <a:r>
              <a:rPr lang="en-US" dirty="0"/>
              <a:t>Senior Marketing Manager : Open Source Communities</a:t>
            </a:r>
          </a:p>
          <a:p>
            <a:r>
              <a:rPr lang="en-US" dirty="0">
                <a:hlinkClick r:id="rId3"/>
              </a:rPr>
              <a:t>steve.walker@microsoft.com</a:t>
            </a:r>
            <a:r>
              <a:rPr lang="en-US" dirty="0"/>
              <a:t> | @</a:t>
            </a:r>
            <a:r>
              <a:rPr lang="en-US" dirty="0" err="1"/>
              <a:t>AzureCloudDev</a:t>
            </a:r>
            <a:r>
              <a:rPr lang="en-US" dirty="0"/>
              <a:t> </a:t>
            </a:r>
          </a:p>
        </p:txBody>
      </p:sp>
    </p:spTree>
    <p:extLst>
      <p:ext uri="{BB962C8B-B14F-4D97-AF65-F5344CB8AC3E}">
        <p14:creationId xmlns:p14="http://schemas.microsoft.com/office/powerpoint/2010/main" val="114834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0" y="1907410"/>
            <a:ext cx="12192001" cy="49501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32" name="TextBox 131"/>
          <p:cNvSpPr txBox="1"/>
          <p:nvPr/>
        </p:nvSpPr>
        <p:spPr>
          <a:xfrm>
            <a:off x="319472" y="2569658"/>
            <a:ext cx="1620823" cy="331899"/>
          </a:xfrm>
          <a:prstGeom prst="rect">
            <a:avLst/>
          </a:prstGeom>
          <a:noFill/>
        </p:spPr>
        <p:txBody>
          <a:bodyPr wrap="square" rtlCol="0">
            <a:spAutoFit/>
          </a:bodyPr>
          <a:lstStyle/>
          <a:p>
            <a:pPr defTabSz="913075">
              <a:defRPr/>
            </a:pPr>
            <a:endParaRPr lang="en-US" sz="1568" dirty="0">
              <a:solidFill>
                <a:srgbClr val="0078D7"/>
              </a:solidFill>
              <a:latin typeface="Segoe UI Semibold" panose="020B0702040204020203" pitchFamily="34" charset="0"/>
            </a:endParaRPr>
          </a:p>
        </p:txBody>
      </p:sp>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Title 5" hidden="1"/>
          <p:cNvSpPr txBox="1">
            <a:spLocks/>
          </p:cNvSpPr>
          <p:nvPr/>
        </p:nvSpPr>
        <p:spPr>
          <a:xfrm>
            <a:off x="272099" y="221397"/>
            <a:ext cx="11649499" cy="899048"/>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505" eaLnBrk="0" hangingPunct="0"/>
            <a:r>
              <a:rPr sz="3921">
                <a:solidFill>
                  <a:srgbClr val="505050"/>
                </a:solidFill>
                <a:ea typeface="ＭＳ Ｐゴシック" charset="0"/>
              </a:rPr>
              <a:t>Azure – use your OS, frameworks, and data sources</a:t>
            </a:r>
            <a:endParaRPr sz="4803">
              <a:solidFill>
                <a:srgbClr val="505050"/>
              </a:solidFill>
              <a:ea typeface="ＭＳ Ｐゴシック" charset="0"/>
            </a:endParaRPr>
          </a:p>
        </p:txBody>
      </p:sp>
      <p:sp>
        <p:nvSpPr>
          <p:cNvPr id="66" name="Title 2"/>
          <p:cNvSpPr txBox="1">
            <a:spLocks/>
          </p:cNvSpPr>
          <p:nvPr/>
        </p:nvSpPr>
        <p:spPr>
          <a:xfrm>
            <a:off x="289902" y="900391"/>
            <a:ext cx="11143696" cy="593095"/>
          </a:xfrm>
          <a:prstGeom prst="rect">
            <a:avLst/>
          </a:prstGeom>
        </p:spPr>
        <p:txBody>
          <a:bodyPr>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896386">
              <a:spcBef>
                <a:spcPts val="0"/>
              </a:spcBef>
              <a:spcAft>
                <a:spcPts val="600"/>
              </a:spcAft>
            </a:pPr>
            <a:endParaRPr sz="2157" kern="0" spc="0">
              <a:ln>
                <a:noFill/>
              </a:ln>
              <a:solidFill>
                <a:srgbClr val="0078D7"/>
              </a:solidFill>
              <a:latin typeface="Segoe UI" charset="0"/>
              <a:ea typeface="ＭＳ Ｐゴシック" charset="0"/>
              <a:cs typeface="MS PGothic" charset="0"/>
            </a:endParaRPr>
          </a:p>
        </p:txBody>
      </p:sp>
      <p:grpSp>
        <p:nvGrpSpPr>
          <p:cNvPr id="31" name="Group 30"/>
          <p:cNvGrpSpPr/>
          <p:nvPr/>
        </p:nvGrpSpPr>
        <p:grpSpPr>
          <a:xfrm>
            <a:off x="376304" y="4661145"/>
            <a:ext cx="11428125" cy="556814"/>
            <a:chOff x="383849" y="4692479"/>
            <a:chExt cx="11657283" cy="567979"/>
          </a:xfrm>
        </p:grpSpPr>
        <p:sp>
          <p:nvSpPr>
            <p:cNvPr id="99" name="TextBox 98"/>
            <p:cNvSpPr txBox="1"/>
            <p:nvPr/>
          </p:nvSpPr>
          <p:spPr>
            <a:xfrm>
              <a:off x="383849" y="4745636"/>
              <a:ext cx="1482089"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DevOps</a:t>
              </a:r>
            </a:p>
          </p:txBody>
        </p:sp>
        <p:grpSp>
          <p:nvGrpSpPr>
            <p:cNvPr id="15" name="Group 14"/>
            <p:cNvGrpSpPr/>
            <p:nvPr/>
          </p:nvGrpSpPr>
          <p:grpSpPr>
            <a:xfrm>
              <a:off x="2296590" y="4692479"/>
              <a:ext cx="9744542" cy="567979"/>
              <a:chOff x="2296590" y="5375466"/>
              <a:chExt cx="9744542" cy="567979"/>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3653"/>
              <a:stretch/>
            </p:blipFill>
            <p:spPr>
              <a:xfrm>
                <a:off x="7106075" y="5504090"/>
                <a:ext cx="770659" cy="31073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863" y="5435311"/>
                <a:ext cx="456196" cy="44828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5251" y="5413269"/>
                <a:ext cx="622768" cy="49237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7035" y="5470373"/>
                <a:ext cx="604097" cy="37816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5750" y="5547907"/>
                <a:ext cx="812243" cy="22309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7009" y="5539284"/>
                <a:ext cx="769226" cy="33333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1708" y="5551846"/>
                <a:ext cx="910139" cy="215218"/>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053" y="5375466"/>
                <a:ext cx="478854" cy="567979"/>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6590" y="5412477"/>
                <a:ext cx="416447" cy="493957"/>
              </a:xfrm>
              <a:prstGeom prst="rect">
                <a:avLst/>
              </a:prstGeom>
            </p:spPr>
          </p:pic>
          <p:pic>
            <p:nvPicPr>
              <p:cNvPr id="9" name="Picture 8"/>
              <p:cNvPicPr>
                <a:picLocks noChangeAspect="1"/>
              </p:cNvPicPr>
              <p:nvPr/>
            </p:nvPicPr>
            <p:blipFill>
              <a:blip r:embed="rId12"/>
              <a:stretch>
                <a:fillRect/>
              </a:stretch>
            </p:blipFill>
            <p:spPr>
              <a:xfrm>
                <a:off x="3869923" y="5552859"/>
                <a:ext cx="852769" cy="213193"/>
              </a:xfrm>
              <a:prstGeom prst="rect">
                <a:avLst/>
              </a:prstGeom>
            </p:spPr>
          </p:pic>
        </p:grpSp>
      </p:grpSp>
      <p:grpSp>
        <p:nvGrpSpPr>
          <p:cNvPr id="33" name="Group 32"/>
          <p:cNvGrpSpPr/>
          <p:nvPr/>
        </p:nvGrpSpPr>
        <p:grpSpPr>
          <a:xfrm>
            <a:off x="376304" y="2376378"/>
            <a:ext cx="11510693" cy="535125"/>
            <a:chOff x="383849" y="2100916"/>
            <a:chExt cx="11741506" cy="545855"/>
          </a:xfrm>
        </p:grpSpPr>
        <p:sp>
          <p:nvSpPr>
            <p:cNvPr id="59" name="TextBox 58"/>
            <p:cNvSpPr txBox="1"/>
            <p:nvPr/>
          </p:nvSpPr>
          <p:spPr>
            <a:xfrm>
              <a:off x="383849" y="2143011"/>
              <a:ext cx="2185683" cy="37124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Infrastructure</a:t>
              </a:r>
            </a:p>
          </p:txBody>
        </p:sp>
        <p:grpSp>
          <p:nvGrpSpPr>
            <p:cNvPr id="7" name="Group 6"/>
            <p:cNvGrpSpPr/>
            <p:nvPr/>
          </p:nvGrpSpPr>
          <p:grpSpPr>
            <a:xfrm>
              <a:off x="2389839" y="2100916"/>
              <a:ext cx="9735516" cy="545855"/>
              <a:chOff x="2389839" y="3672205"/>
              <a:chExt cx="9735516" cy="545855"/>
            </a:xfrm>
          </p:grpSpPr>
          <p:pic>
            <p:nvPicPr>
              <p:cNvPr id="52" name="Picture 51"/>
              <p:cNvPicPr>
                <a:picLocks noChangeAspect="1"/>
              </p:cNvPicPr>
              <p:nvPr/>
            </p:nvPicPr>
            <p:blipFill>
              <a:blip r:embed="rId13"/>
              <a:stretch>
                <a:fillRect/>
              </a:stretch>
            </p:blipFill>
            <p:spPr>
              <a:xfrm>
                <a:off x="9385204" y="3704295"/>
                <a:ext cx="1121802" cy="412823"/>
              </a:xfrm>
              <a:prstGeom prst="rect">
                <a:avLst/>
              </a:prstGeom>
            </p:spPr>
          </p:pic>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21136" y="3689220"/>
                <a:ext cx="1304219" cy="442973"/>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l="11625" t="3397" r="7268"/>
              <a:stretch/>
            </p:blipFill>
            <p:spPr>
              <a:xfrm>
                <a:off x="7895788" y="3727336"/>
                <a:ext cx="1066801" cy="490724"/>
              </a:xfrm>
              <a:prstGeom prst="rect">
                <a:avLst/>
              </a:prstGeom>
            </p:spPr>
          </p:pic>
          <p:pic>
            <p:nvPicPr>
              <p:cNvPr id="55" name="Picture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20706" y="3719026"/>
                <a:ext cx="629975" cy="383361"/>
              </a:xfrm>
              <a:prstGeom prst="rect">
                <a:avLst/>
              </a:prstGeom>
            </p:spPr>
          </p:pic>
          <p:pic>
            <p:nvPicPr>
              <p:cNvPr id="56" name="Picture 55"/>
              <p:cNvPicPr>
                <a:picLocks noChangeAspect="1"/>
              </p:cNvPicPr>
              <p:nvPr/>
            </p:nvPicPr>
            <p:blipFill>
              <a:blip r:embed="rId17"/>
              <a:stretch>
                <a:fillRect/>
              </a:stretch>
            </p:blipFill>
            <p:spPr>
              <a:xfrm>
                <a:off x="3325180" y="3721016"/>
                <a:ext cx="384064" cy="379381"/>
              </a:xfrm>
              <a:prstGeom prst="rect">
                <a:avLst/>
              </a:prstGeom>
            </p:spPr>
          </p:pic>
          <p:pic>
            <p:nvPicPr>
              <p:cNvPr id="57" name="Picture 4" descr="http://people.redhat.com/jamisonm/Red_Hat_cmyk_logo.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0345" y="3742497"/>
                <a:ext cx="1049260" cy="336419"/>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https://www.debian.org/logos/openlogo-nd-100.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28283" y="3675655"/>
                <a:ext cx="382905" cy="47010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9"/>
              <p:cNvPicPr>
                <a:picLocks noChangeAspect="1"/>
              </p:cNvPicPr>
              <p:nvPr/>
            </p:nvPicPr>
            <p:blipFill>
              <a:blip r:embed="rId20"/>
              <a:stretch>
                <a:fillRect/>
              </a:stretch>
            </p:blipFill>
            <p:spPr>
              <a:xfrm>
                <a:off x="2389839" y="3672205"/>
                <a:ext cx="404240" cy="477003"/>
              </a:xfrm>
              <a:prstGeom prst="rect">
                <a:avLst/>
              </a:prstGeom>
            </p:spPr>
          </p:pic>
        </p:grpSp>
      </p:grpSp>
      <p:grpSp>
        <p:nvGrpSpPr>
          <p:cNvPr id="32" name="Group 31"/>
          <p:cNvGrpSpPr/>
          <p:nvPr/>
        </p:nvGrpSpPr>
        <p:grpSpPr>
          <a:xfrm>
            <a:off x="376305" y="3378993"/>
            <a:ext cx="11418043" cy="676802"/>
            <a:chOff x="383849" y="3370273"/>
            <a:chExt cx="11646999" cy="690373"/>
          </a:xfrm>
        </p:grpSpPr>
        <p:sp>
          <p:nvSpPr>
            <p:cNvPr id="128" name="TextBox 127"/>
            <p:cNvSpPr txBox="1"/>
            <p:nvPr/>
          </p:nvSpPr>
          <p:spPr>
            <a:xfrm>
              <a:off x="383849" y="3370273"/>
              <a:ext cx="2005990" cy="648303"/>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Java apps</a:t>
              </a:r>
            </a:p>
            <a:p>
              <a:pPr defTabSz="913075">
                <a:defRPr/>
              </a:pPr>
              <a:r>
                <a:rPr lang="en-US" sz="1765" dirty="0">
                  <a:gradFill>
                    <a:gsLst>
                      <a:gs pos="0">
                        <a:srgbClr val="0078D7"/>
                      </a:gs>
                      <a:gs pos="100000">
                        <a:srgbClr val="0078D7"/>
                      </a:gs>
                    </a:gsLst>
                    <a:lin ang="21594000" scaled="0"/>
                  </a:gradFill>
                  <a:latin typeface="+mj-lt"/>
                </a:rPr>
                <a:t>&amp; tools</a:t>
              </a:r>
            </a:p>
          </p:txBody>
        </p:sp>
        <p:grpSp>
          <p:nvGrpSpPr>
            <p:cNvPr id="8" name="Group 7"/>
            <p:cNvGrpSpPr/>
            <p:nvPr/>
          </p:nvGrpSpPr>
          <p:grpSpPr>
            <a:xfrm>
              <a:off x="2277173" y="3510896"/>
              <a:ext cx="9753675" cy="549750"/>
              <a:chOff x="2277173" y="4487295"/>
              <a:chExt cx="9753675" cy="549750"/>
            </a:xfrm>
          </p:grpSpPr>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27519" y="4657351"/>
                <a:ext cx="895729" cy="209639"/>
              </a:xfrm>
              <a:prstGeom prst="rect">
                <a:avLst/>
              </a:prstGeom>
            </p:spPr>
          </p:pic>
          <p:pic>
            <p:nvPicPr>
              <p:cNvPr id="81" name="Picture 80"/>
              <p:cNvPicPr>
                <a:picLocks noChangeAspect="1"/>
              </p:cNvPicPr>
              <p:nvPr/>
            </p:nvPicPr>
            <p:blipFill>
              <a:blip r:embed="rId22"/>
              <a:stretch>
                <a:fillRect/>
              </a:stretch>
            </p:blipFill>
            <p:spPr>
              <a:xfrm>
                <a:off x="4224289" y="4662633"/>
                <a:ext cx="930332" cy="187168"/>
              </a:xfrm>
              <a:prstGeom prst="rect">
                <a:avLst/>
              </a:prstGeom>
            </p:spPr>
          </p:pic>
          <p:pic>
            <p:nvPicPr>
              <p:cNvPr id="74" name="Picture 4" descr="https://tool.microsoftsca.com/Content/assets/clients/928527.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68222" y="4539332"/>
                <a:ext cx="891352" cy="445676"/>
              </a:xfrm>
              <a:prstGeom prst="rect">
                <a:avLst/>
              </a:prstGeom>
              <a:extLst>
                <a:ext uri="{909E8E84-426E-40dd-AFC4-6F175D3DCCD1}">
                  <a14:hiddenFill xmlns:a14="http://schemas.microsoft.com/office/drawing/2010/main" xmlns="">
                    <a:solidFill>
                      <a:srgbClr val="FFFFFF"/>
                    </a:solidFill>
                  </a14:hiddenFill>
                </a:ext>
              </a:extLst>
            </p:spPr>
          </p:pic>
          <p:pic>
            <p:nvPicPr>
              <p:cNvPr id="75" name="Picture 2"/>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481098" y="4487295"/>
                <a:ext cx="549750" cy="549750"/>
              </a:xfrm>
              <a:prstGeom prst="rect">
                <a:avLst/>
              </a:prstGeom>
              <a:extLst>
                <a:ext uri="{909E8E84-426E-40dd-AFC4-6F175D3DCCD1}">
                  <a14:hiddenFill xmlns:a14="http://schemas.microsoft.com/office/drawing/2010/main" xmlns="">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219683" y="4520479"/>
                <a:ext cx="966767" cy="483382"/>
              </a:xfrm>
              <a:prstGeom prst="rect">
                <a:avLst/>
              </a:prstGeom>
              <a:extLst>
                <a:ext uri="{909E8E84-426E-40dd-AFC4-6F175D3DCCD1}">
                  <a14:hiddenFill xmlns:a14="http://schemas.microsoft.com/office/drawing/2010/main" xmlns="">
                    <a:solidFill>
                      <a:srgbClr val="FFFFFF"/>
                    </a:solidFill>
                  </a14:hiddenFill>
                </a:ext>
              </a:extLst>
            </p:spPr>
          </p:pic>
          <p:pic>
            <p:nvPicPr>
              <p:cNvPr id="78" name="Picture 7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77173" y="4497761"/>
                <a:ext cx="528818" cy="528818"/>
              </a:xfrm>
              <a:prstGeom prst="rect">
                <a:avLst/>
              </a:prstGeom>
            </p:spPr>
          </p:pic>
          <p:pic>
            <p:nvPicPr>
              <p:cNvPr id="97" name="Picture 2" descr="Tomcat Ho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5221" y="4599033"/>
                <a:ext cx="457493" cy="326274"/>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p:cNvPicPr>
                <a:picLocks noChangeAspect="1"/>
              </p:cNvPicPr>
              <p:nvPr/>
            </p:nvPicPr>
            <p:blipFill>
              <a:blip r:embed="rId28"/>
              <a:stretch>
                <a:fillRect/>
              </a:stretch>
            </p:blipFill>
            <p:spPr>
              <a:xfrm>
                <a:off x="8190670" y="4645021"/>
                <a:ext cx="827363" cy="234298"/>
              </a:xfrm>
              <a:prstGeom prst="rect">
                <a:avLst/>
              </a:prstGeom>
            </p:spPr>
          </p:pic>
          <p:pic>
            <p:nvPicPr>
              <p:cNvPr id="16" name="Picture 15"/>
              <p:cNvPicPr>
                <a:picLocks noChangeAspect="1"/>
              </p:cNvPicPr>
              <p:nvPr/>
            </p:nvPicPr>
            <p:blipFill>
              <a:blip r:embed="rId29"/>
              <a:stretch>
                <a:fillRect/>
              </a:stretch>
            </p:blipFill>
            <p:spPr>
              <a:xfrm>
                <a:off x="6134242" y="4624772"/>
                <a:ext cx="918399" cy="274797"/>
              </a:xfrm>
              <a:prstGeom prst="rect">
                <a:avLst/>
              </a:prstGeom>
            </p:spPr>
          </p:pic>
          <p:pic>
            <p:nvPicPr>
              <p:cNvPr id="19" name="Picture 18"/>
              <p:cNvPicPr>
                <a:picLocks noChangeAspect="1"/>
              </p:cNvPicPr>
              <p:nvPr/>
            </p:nvPicPr>
            <p:blipFill>
              <a:blip r:embed="rId30"/>
              <a:stretch>
                <a:fillRect/>
              </a:stretch>
            </p:blipFill>
            <p:spPr>
              <a:xfrm>
                <a:off x="7254291" y="4517261"/>
                <a:ext cx="734729" cy="489819"/>
              </a:xfrm>
              <a:prstGeom prst="rect">
                <a:avLst/>
              </a:prstGeom>
            </p:spPr>
          </p:pic>
        </p:grpSp>
      </p:grpSp>
      <p:grpSp>
        <p:nvGrpSpPr>
          <p:cNvPr id="28" name="Group 27"/>
          <p:cNvGrpSpPr/>
          <p:nvPr/>
        </p:nvGrpSpPr>
        <p:grpSpPr>
          <a:xfrm>
            <a:off x="376304" y="5685449"/>
            <a:ext cx="11457101" cy="636073"/>
            <a:chOff x="383849" y="5989490"/>
            <a:chExt cx="11686840" cy="648828"/>
          </a:xfrm>
        </p:grpSpPr>
        <p:sp>
          <p:nvSpPr>
            <p:cNvPr id="131" name="TextBox 130"/>
            <p:cNvSpPr txBox="1"/>
            <p:nvPr/>
          </p:nvSpPr>
          <p:spPr>
            <a:xfrm>
              <a:off x="383849" y="5989490"/>
              <a:ext cx="2005990" cy="648304"/>
            </a:xfrm>
            <a:prstGeom prst="rect">
              <a:avLst/>
            </a:prstGeom>
            <a:noFill/>
          </p:spPr>
          <p:txBody>
            <a:bodyPr wrap="square" rtlCol="0">
              <a:spAutoFit/>
            </a:bodyPr>
            <a:lstStyle/>
            <a:p>
              <a:pPr defTabSz="913075">
                <a:defRPr/>
              </a:pPr>
              <a:r>
                <a:rPr lang="en-US" sz="1765" dirty="0">
                  <a:gradFill>
                    <a:gsLst>
                      <a:gs pos="0">
                        <a:srgbClr val="0078D7"/>
                      </a:gs>
                      <a:gs pos="100000">
                        <a:srgbClr val="0078D7"/>
                      </a:gs>
                    </a:gsLst>
                    <a:lin ang="21594000" scaled="0"/>
                  </a:gradFill>
                  <a:latin typeface="+mj-lt"/>
                </a:rPr>
                <a:t>Databases &amp;</a:t>
              </a:r>
            </a:p>
            <a:p>
              <a:pPr defTabSz="913075">
                <a:defRPr/>
              </a:pPr>
              <a:r>
                <a:rPr lang="en-US" sz="1765" dirty="0">
                  <a:gradFill>
                    <a:gsLst>
                      <a:gs pos="0">
                        <a:srgbClr val="0078D7"/>
                      </a:gs>
                      <a:gs pos="100000">
                        <a:srgbClr val="0078D7"/>
                      </a:gs>
                    </a:gsLst>
                    <a:lin ang="21594000" scaled="0"/>
                  </a:gradFill>
                  <a:latin typeface="+mj-lt"/>
                </a:rPr>
                <a:t>middleware</a:t>
              </a:r>
            </a:p>
          </p:txBody>
        </p:sp>
        <p:grpSp>
          <p:nvGrpSpPr>
            <p:cNvPr id="17" name="Group 16"/>
            <p:cNvGrpSpPr/>
            <p:nvPr/>
          </p:nvGrpSpPr>
          <p:grpSpPr>
            <a:xfrm>
              <a:off x="2296590" y="6171659"/>
              <a:ext cx="9774099" cy="466659"/>
              <a:chOff x="2296590" y="6362491"/>
              <a:chExt cx="9774099" cy="466659"/>
            </a:xfrm>
          </p:grpSpPr>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46191" y="6444721"/>
                <a:ext cx="923175" cy="307898"/>
              </a:xfrm>
              <a:prstGeom prst="rect">
                <a:avLst/>
              </a:prstGeom>
            </p:spPr>
          </p:pic>
          <p:pic>
            <p:nvPicPr>
              <p:cNvPr id="67" name="Picture 6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97062" y="6446686"/>
                <a:ext cx="1173627" cy="303968"/>
              </a:xfrm>
              <a:prstGeom prst="rect">
                <a:avLst/>
              </a:prstGeom>
            </p:spPr>
          </p:pic>
          <p:pic>
            <p:nvPicPr>
              <p:cNvPr id="68" name="Picture 6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52173" y="6417215"/>
                <a:ext cx="967763" cy="362911"/>
              </a:xfrm>
              <a:prstGeom prst="rect">
                <a:avLst/>
              </a:prstGeom>
            </p:spPr>
          </p:pic>
          <p:pic>
            <p:nvPicPr>
              <p:cNvPr id="69" name="Picture 6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81873" y="6445593"/>
                <a:ext cx="918463" cy="306154"/>
              </a:xfrm>
              <a:prstGeom prst="rect">
                <a:avLst/>
              </a:prstGeom>
            </p:spPr>
          </p:pic>
          <p:pic>
            <p:nvPicPr>
              <p:cNvPr id="71" name="Picture 70"/>
              <p:cNvPicPr>
                <a:picLocks noChangeAspect="1"/>
              </p:cNvPicPr>
              <p:nvPr/>
            </p:nvPicPr>
            <p:blipFill rotWithShape="1">
              <a:blip r:embed="rId35">
                <a:extLst>
                  <a:ext uri="{28A0092B-C50C-407E-A947-70E740481C1C}">
                    <a14:useLocalDpi xmlns:a14="http://schemas.microsoft.com/office/drawing/2010/main" val="0"/>
                  </a:ext>
                </a:extLst>
              </a:blip>
              <a:srcRect b="32043"/>
              <a:stretch/>
            </p:blipFill>
            <p:spPr>
              <a:xfrm>
                <a:off x="6747632" y="6455651"/>
                <a:ext cx="661108" cy="286038"/>
              </a:xfrm>
              <a:prstGeom prst="rect">
                <a:avLst/>
              </a:prstGeom>
            </p:spPr>
          </p:pic>
          <p:pic>
            <p:nvPicPr>
              <p:cNvPr id="6" name="Picture 5" descr="Crear un cluster con MariaDB Galera Cluster"/>
              <p:cNvPicPr>
                <a:picLocks noChangeAspect="1"/>
              </p:cNvPicPr>
              <p:nvPr/>
            </p:nvPicPr>
            <p:blipFill>
              <a:blip r:embed="rId36"/>
              <a:stretch>
                <a:fillRect/>
              </a:stretch>
            </p:blipFill>
            <p:spPr>
              <a:xfrm>
                <a:off x="4528032" y="6374397"/>
                <a:ext cx="596445" cy="448546"/>
              </a:xfrm>
              <a:prstGeom prst="rect">
                <a:avLst/>
              </a:prstGeom>
            </p:spPr>
          </p:pic>
          <p:pic>
            <p:nvPicPr>
              <p:cNvPr id="4" name="Picture 3"/>
              <p:cNvPicPr>
                <a:picLocks noChangeAspect="1"/>
              </p:cNvPicPr>
              <p:nvPr/>
            </p:nvPicPr>
            <p:blipFill>
              <a:blip r:embed="rId37"/>
              <a:stretch>
                <a:fillRect/>
              </a:stretch>
            </p:blipFill>
            <p:spPr>
              <a:xfrm>
                <a:off x="2296590" y="6362491"/>
                <a:ext cx="657587" cy="444838"/>
              </a:xfrm>
              <a:prstGeom prst="rect">
                <a:avLst/>
              </a:prstGeom>
            </p:spPr>
          </p:pic>
          <p:pic>
            <p:nvPicPr>
              <p:cNvPr id="21" name="Picture 20"/>
              <p:cNvPicPr>
                <a:picLocks noChangeAspect="1"/>
              </p:cNvPicPr>
              <p:nvPr/>
            </p:nvPicPr>
            <p:blipFill>
              <a:blip r:embed="rId38"/>
              <a:stretch>
                <a:fillRect/>
              </a:stretch>
            </p:blipFill>
            <p:spPr>
              <a:xfrm>
                <a:off x="7736436" y="6368190"/>
                <a:ext cx="819484" cy="460960"/>
              </a:xfrm>
              <a:prstGeom prst="rect">
                <a:avLst/>
              </a:prstGeom>
            </p:spPr>
          </p:pic>
          <p:pic>
            <p:nvPicPr>
              <p:cNvPr id="26" name="Picture 25"/>
              <p:cNvPicPr>
                <a:picLocks noChangeAspect="1"/>
              </p:cNvPicPr>
              <p:nvPr/>
            </p:nvPicPr>
            <p:blipFill>
              <a:blip r:embed="rId39"/>
              <a:stretch>
                <a:fillRect/>
              </a:stretch>
            </p:blipFill>
            <p:spPr>
              <a:xfrm>
                <a:off x="8883616" y="6381231"/>
                <a:ext cx="434879" cy="434879"/>
              </a:xfrm>
              <a:prstGeom prst="rect">
                <a:avLst/>
              </a:prstGeom>
            </p:spPr>
          </p:pic>
        </p:grpSp>
      </p:grpSp>
      <p:sp>
        <p:nvSpPr>
          <p:cNvPr id="3" name="Title 2"/>
          <p:cNvSpPr>
            <a:spLocks noGrp="1"/>
          </p:cNvSpPr>
          <p:nvPr>
            <p:ph type="title"/>
          </p:nvPr>
        </p:nvSpPr>
        <p:spPr/>
        <p:txBody>
          <a:bodyPr/>
          <a:lstStyle/>
          <a:p>
            <a:r>
              <a:rPr lang="en-US" dirty="0">
                <a:gradFill>
                  <a:gsLst>
                    <a:gs pos="0">
                      <a:srgbClr val="505050"/>
                    </a:gs>
                    <a:gs pos="100000">
                      <a:srgbClr val="505050"/>
                    </a:gs>
                  </a:gsLst>
                  <a:lin ang="21594000" scaled="0"/>
                </a:gradFill>
              </a:rPr>
              <a:t>Azure </a:t>
            </a:r>
            <a:br>
              <a:rPr lang="en-US" dirty="0">
                <a:gradFill>
                  <a:gsLst>
                    <a:gs pos="0">
                      <a:srgbClr val="505050"/>
                    </a:gs>
                    <a:gs pos="100000">
                      <a:srgbClr val="505050"/>
                    </a:gs>
                  </a:gsLst>
                  <a:lin ang="21594000" scaled="0"/>
                </a:gradFill>
              </a:rPr>
            </a:br>
            <a:r>
              <a:rPr lang="en-US" sz="3137" dirty="0">
                <a:gradFill>
                  <a:gsLst>
                    <a:gs pos="0">
                      <a:srgbClr val="505050"/>
                    </a:gs>
                    <a:gs pos="100000">
                      <a:srgbClr val="505050"/>
                    </a:gs>
                  </a:gsLst>
                  <a:lin ang="21594000" scaled="0"/>
                </a:gradFill>
              </a:rPr>
              <a:t>Use your OS, frameworks, and data sources</a:t>
            </a:r>
            <a:endParaRPr lang="en-US" dirty="0"/>
          </a:p>
        </p:txBody>
      </p:sp>
    </p:spTree>
    <p:extLst>
      <p:ext uri="{BB962C8B-B14F-4D97-AF65-F5344CB8AC3E}">
        <p14:creationId xmlns:p14="http://schemas.microsoft.com/office/powerpoint/2010/main" val="386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20847290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392683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azure.microsoft.com/downloads/</a:t>
            </a:r>
          </a:p>
        </p:txBody>
      </p:sp>
      <p:pic>
        <p:nvPicPr>
          <p:cNvPr id="5" name="Picture 4"/>
          <p:cNvPicPr>
            <a:picLocks noChangeAspect="1"/>
          </p:cNvPicPr>
          <p:nvPr/>
        </p:nvPicPr>
        <p:blipFill rotWithShape="1">
          <a:blip r:embed="rId3"/>
          <a:srcRect l="21818" t="9906" r="24016" b="39666"/>
          <a:stretch/>
        </p:blipFill>
        <p:spPr>
          <a:xfrm>
            <a:off x="807152" y="1277604"/>
            <a:ext cx="10288278" cy="5188208"/>
          </a:xfrm>
          <a:prstGeom prst="rect">
            <a:avLst/>
          </a:prstGeom>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2617298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2215</Words>
  <Application>Microsoft Office PowerPoint</Application>
  <PresentationFormat>Widescreen</PresentationFormat>
  <Paragraphs>385</Paragraphs>
  <Slides>25</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ＭＳ Ｐゴシック</vt:lpstr>
      <vt:lpstr>ＭＳ Ｐゴシック</vt:lpstr>
      <vt:lpstr>Arial</vt:lpstr>
      <vt:lpstr>Calibri</vt:lpstr>
      <vt:lpstr>Calibri Light</vt:lpstr>
      <vt:lpstr>Consolas</vt:lpstr>
      <vt:lpstr>Courier New</vt:lpstr>
      <vt:lpstr>Segoe Pro Display Light</vt:lpstr>
      <vt:lpstr>Segoe Pro Display Semibold</vt:lpstr>
      <vt:lpstr>Segoe UI</vt:lpstr>
      <vt:lpstr>Segoe UI Light</vt:lpstr>
      <vt:lpstr>Segoe UI Semibold</vt:lpstr>
      <vt:lpstr>Wingdings</vt:lpstr>
      <vt:lpstr>Office Theme</vt:lpstr>
      <vt:lpstr>Adding Intelligence to you Node.js app using Azure</vt:lpstr>
      <vt:lpstr>Hosting Node on Azure</vt:lpstr>
      <vt:lpstr>PowerPoint Presentation</vt:lpstr>
      <vt:lpstr>PowerPoint Presentation</vt:lpstr>
      <vt:lpstr>Add Value to Node.js Development on Azure</vt:lpstr>
      <vt:lpstr>Azure  Use your OS, frameworks, and data sources</vt:lpstr>
      <vt:lpstr>Node.js + Azure </vt:lpstr>
      <vt:lpstr>Node Dev Center – azure.com/node </vt:lpstr>
      <vt:lpstr>azure.microsoft.com/downloads/</vt:lpstr>
      <vt:lpstr>Node.js Code Samples</vt:lpstr>
      <vt:lpstr>SDKs for Node</vt:lpstr>
      <vt:lpstr>azure.github.com</vt:lpstr>
      <vt:lpstr>Deployment Options</vt:lpstr>
      <vt:lpstr>Deployment Options in Azure</vt:lpstr>
      <vt:lpstr>VMs – Many ways to get started</vt:lpstr>
      <vt:lpstr>Provisioning</vt:lpstr>
      <vt:lpstr>Demo – Deployment Options</vt:lpstr>
      <vt:lpstr>Azure Resource Manager</vt:lpstr>
      <vt:lpstr>DocumentDB: Tools, SDKs and protocol support for MongoDB</vt:lpstr>
      <vt:lpstr>Now, Let’s get some Intelligence into our app!</vt:lpstr>
      <vt:lpstr>The Setup</vt:lpstr>
      <vt:lpstr>Demo – Cognitive Services</vt:lpstr>
      <vt:lpstr>We want to hear from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Walker (AZURE)</dc:creator>
  <cp:lastModifiedBy>Steve Walker (AZURE)</cp:lastModifiedBy>
  <cp:revision>5</cp:revision>
  <dcterms:created xsi:type="dcterms:W3CDTF">2016-10-24T15:50:28Z</dcterms:created>
  <dcterms:modified xsi:type="dcterms:W3CDTF">2016-10-24T16:19:18Z</dcterms:modified>
</cp:coreProperties>
</file>